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1"/>
  </p:notesMasterIdLst>
  <p:handoutMasterIdLst>
    <p:handoutMasterId r:id="rId82"/>
  </p:handoutMasterIdLst>
  <p:sldIdLst>
    <p:sldId id="280" r:id="rId3"/>
    <p:sldId id="367" r:id="rId4"/>
    <p:sldId id="382" r:id="rId5"/>
    <p:sldId id="398" r:id="rId6"/>
    <p:sldId id="399" r:id="rId7"/>
    <p:sldId id="402" r:id="rId8"/>
    <p:sldId id="400" r:id="rId9"/>
    <p:sldId id="401" r:id="rId10"/>
    <p:sldId id="403" r:id="rId11"/>
    <p:sldId id="404" r:id="rId12"/>
    <p:sldId id="407" r:id="rId13"/>
    <p:sldId id="411" r:id="rId14"/>
    <p:sldId id="410" r:id="rId15"/>
    <p:sldId id="409" r:id="rId16"/>
    <p:sldId id="408" r:id="rId17"/>
    <p:sldId id="412" r:id="rId18"/>
    <p:sldId id="413" r:id="rId19"/>
    <p:sldId id="418" r:id="rId20"/>
    <p:sldId id="414" r:id="rId21"/>
    <p:sldId id="416" r:id="rId22"/>
    <p:sldId id="415" r:id="rId23"/>
    <p:sldId id="419" r:id="rId24"/>
    <p:sldId id="422" r:id="rId25"/>
    <p:sldId id="421" r:id="rId26"/>
    <p:sldId id="420" r:id="rId27"/>
    <p:sldId id="423" r:id="rId28"/>
    <p:sldId id="425" r:id="rId29"/>
    <p:sldId id="424" r:id="rId30"/>
    <p:sldId id="426" r:id="rId31"/>
    <p:sldId id="430" r:id="rId32"/>
    <p:sldId id="429" r:id="rId33"/>
    <p:sldId id="431" r:id="rId34"/>
    <p:sldId id="437" r:id="rId35"/>
    <p:sldId id="433" r:id="rId36"/>
    <p:sldId id="438" r:id="rId37"/>
    <p:sldId id="440" r:id="rId38"/>
    <p:sldId id="444" r:id="rId39"/>
    <p:sldId id="489" r:id="rId40"/>
    <p:sldId id="441" r:id="rId41"/>
    <p:sldId id="443" r:id="rId42"/>
    <p:sldId id="442" r:id="rId43"/>
    <p:sldId id="446" r:id="rId44"/>
    <p:sldId id="445" r:id="rId45"/>
    <p:sldId id="453" r:id="rId46"/>
    <p:sldId id="449" r:id="rId47"/>
    <p:sldId id="448" r:id="rId48"/>
    <p:sldId id="450" r:id="rId49"/>
    <p:sldId id="451" r:id="rId50"/>
    <p:sldId id="454" r:id="rId51"/>
    <p:sldId id="455" r:id="rId52"/>
    <p:sldId id="456" r:id="rId53"/>
    <p:sldId id="457" r:id="rId54"/>
    <p:sldId id="458" r:id="rId55"/>
    <p:sldId id="459" r:id="rId56"/>
    <p:sldId id="461" r:id="rId57"/>
    <p:sldId id="464" r:id="rId58"/>
    <p:sldId id="465" r:id="rId59"/>
    <p:sldId id="466" r:id="rId60"/>
    <p:sldId id="468" r:id="rId61"/>
    <p:sldId id="469" r:id="rId62"/>
    <p:sldId id="470" r:id="rId63"/>
    <p:sldId id="472" r:id="rId64"/>
    <p:sldId id="471" r:id="rId65"/>
    <p:sldId id="484" r:id="rId66"/>
    <p:sldId id="486" r:id="rId67"/>
    <p:sldId id="485" r:id="rId68"/>
    <p:sldId id="483" r:id="rId69"/>
    <p:sldId id="482" r:id="rId70"/>
    <p:sldId id="487" r:id="rId71"/>
    <p:sldId id="488" r:id="rId72"/>
    <p:sldId id="385" r:id="rId73"/>
    <p:sldId id="474" r:id="rId74"/>
    <p:sldId id="476" r:id="rId75"/>
    <p:sldId id="479" r:id="rId76"/>
    <p:sldId id="473" r:id="rId77"/>
    <p:sldId id="478" r:id="rId78"/>
    <p:sldId id="477" r:id="rId79"/>
    <p:sldId id="475" r:id="rId8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em Anisimov" initials="AA" lastIdx="1" clrIdx="0">
    <p:extLst>
      <p:ext uri="{19B8F6BF-5375-455C-9EA6-DF929625EA0E}">
        <p15:presenceInfo xmlns:p15="http://schemas.microsoft.com/office/powerpoint/2012/main" userId="S::artem.anisimov@acronis.com::8e0119fb-7437-44e4-aa27-6025758f9f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6788E-680A-49E5-BB93-D456A9D23A29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61F6E-92FD-414D-9278-71772D358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73084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F4945-C160-4CD5-B124-49B9BE14C0AB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3120B-582B-4354-977D-A474A534F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5656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74511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6112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713999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09667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28611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72997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83988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876762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35223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31910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73382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29747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526706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209323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85193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17096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109549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557287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46276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290140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339535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9058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49792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794919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20226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53255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263747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066701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91221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105967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09065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94927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7050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6334550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0185499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81481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826726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50730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232021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92098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903663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695208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263776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40065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621769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81468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2581693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511177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76645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656693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832366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6058854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4800661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762871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24893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581929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779238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2084745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315596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8207492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340339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8733644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816147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879305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858007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280681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867109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548461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287086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2864985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6167689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350483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319784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896815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171881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205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86710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7518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48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92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64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85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972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057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65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38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784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505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7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140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811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352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5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98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22754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Основы построения файловых систем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0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02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1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43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64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4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63722-5D9F-4E99-9720-9B6A0C7BB1C9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47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18C88-2408-4CFC-B25C-07450930B28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0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0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00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46.png"/><Relationship Id="rId5" Type="http://schemas.openxmlformats.org/officeDocument/2006/relationships/image" Target="../media/image47.png"/><Relationship Id="rId10" Type="http://schemas.openxmlformats.org/officeDocument/2006/relationships/image" Target="../media/image53.png"/><Relationship Id="rId4" Type="http://schemas.openxmlformats.org/officeDocument/2006/relationships/image" Target="../media/image45.png"/><Relationship Id="rId9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200.png"/><Relationship Id="rId7" Type="http://schemas.openxmlformats.org/officeDocument/2006/relationships/image" Target="../media/image49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47.png"/><Relationship Id="rId10" Type="http://schemas.openxmlformats.org/officeDocument/2006/relationships/image" Target="../media/image55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00.png"/><Relationship Id="rId7" Type="http://schemas.openxmlformats.org/officeDocument/2006/relationships/image" Target="../media/image49.png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00.png"/><Relationship Id="rId7" Type="http://schemas.openxmlformats.org/officeDocument/2006/relationships/image" Target="../media/image49.png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60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00.png"/><Relationship Id="rId7" Type="http://schemas.openxmlformats.org/officeDocument/2006/relationships/image" Target="../media/image49.png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0.png"/><Relationship Id="rId5" Type="http://schemas.openxmlformats.org/officeDocument/2006/relationships/image" Target="../media/image47.png"/><Relationship Id="rId10" Type="http://schemas.openxmlformats.org/officeDocument/2006/relationships/image" Target="../media/image62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4.png"/><Relationship Id="rId3" Type="http://schemas.openxmlformats.org/officeDocument/2006/relationships/image" Target="../media/image200.png"/><Relationship Id="rId7" Type="http://schemas.openxmlformats.org/officeDocument/2006/relationships/image" Target="../media/image49.png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60.png"/><Relationship Id="rId5" Type="http://schemas.openxmlformats.org/officeDocument/2006/relationships/image" Target="../media/image47.png"/><Relationship Id="rId10" Type="http://schemas.openxmlformats.org/officeDocument/2006/relationships/image" Target="../media/image63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8.png"/><Relationship Id="rId3" Type="http://schemas.openxmlformats.org/officeDocument/2006/relationships/image" Target="../media/image200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0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9.png"/><Relationship Id="rId3" Type="http://schemas.openxmlformats.org/officeDocument/2006/relationships/image" Target="../media/image200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0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0.png"/><Relationship Id="rId3" Type="http://schemas.openxmlformats.org/officeDocument/2006/relationships/image" Target="../media/image200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0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10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.cam.ac.uk/techreports/UCAM-CL-TR-935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utexas.edu/users/lorenzo/corsi/cs380d/papers/paper2-1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18949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87055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98" name="Picture 2" descr="Image result for МФТ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69" y="2142418"/>
            <a:ext cx="5586197" cy="248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cron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63" y="2078936"/>
            <a:ext cx="2614568" cy="26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0869" y="900147"/>
            <a:ext cx="8450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6055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563836"/>
              </p:ext>
            </p:extLst>
          </p:nvPr>
        </p:nvGraphicFramePr>
        <p:xfrm>
          <a:off x="0" y="365761"/>
          <a:ext cx="12192000" cy="109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ru-RU" sz="2400" dirty="0"/>
                        <a:t>Консенсус в распределённой системе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как реплицировать состояние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сервера на несколько машин так, чтобы у всех участниках кластера было одно и то же состояние?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70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059235"/>
              </p:ext>
            </p:extLst>
          </p:nvPr>
        </p:nvGraphicFramePr>
        <p:xfrm>
          <a:off x="0" y="365761"/>
          <a:ext cx="12192000" cy="393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ru-RU" sz="2400" dirty="0"/>
                        <a:t>Консенсус в распределённой системе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как реплицировать состояние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сервера на несколько машин так, чтобы у всех участниках кластера было одно и то же состояние?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На </a:t>
                      </a:r>
                      <a:r>
                        <a:rPr lang="en-US" sz="1800" dirty="0"/>
                        <a:t>metadata-</a:t>
                      </a:r>
                      <a:r>
                        <a:rPr lang="ru-RU" sz="1800" dirty="0"/>
                        <a:t>сервер можно смотреть как на детерминированный конечный автомат, состояниями которого являются образы ФС, а переходами между состояниями – операции вроде «создать файл», «удалить файл» и прочие.</a:t>
                      </a: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6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41298"/>
              </p:ext>
            </p:extLst>
          </p:nvPr>
        </p:nvGraphicFramePr>
        <p:xfrm>
          <a:off x="0" y="365761"/>
          <a:ext cx="12192000" cy="393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ru-RU" sz="2400" dirty="0"/>
                        <a:t>Консенсус в распределённой системе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как реплицировать состояние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сервера на несколько машин так, чтобы у всех участниках кластера было одно и то же состояние?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На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metadata-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сервер можно смотреть как на детерминированный конечный автомат, состояниями которого являются образы ФС, а переходами между состояниями – операции вроде «создать файл», «удалить файл» и прочие.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На каждом переходе между состояниями реплики </a:t>
                      </a:r>
                      <a:r>
                        <a:rPr lang="en-US" sz="1800" dirty="0"/>
                        <a:t>metadata-</a:t>
                      </a:r>
                      <a:r>
                        <a:rPr lang="ru-RU" sz="1800" dirty="0"/>
                        <a:t>сервера должны договариваться о том, какой переход они исполняют. На каждом шаге все реплики должны выполнять один и тот же переход между состояниями.</a:t>
                      </a: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293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59100"/>
              </p:ext>
            </p:extLst>
          </p:nvPr>
        </p:nvGraphicFramePr>
        <p:xfrm>
          <a:off x="0" y="365761"/>
          <a:ext cx="12192000" cy="393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ru-RU" sz="2400" dirty="0"/>
                        <a:t>Консенсус в распределённой системе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как реплицировать состояние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сервера на несколько машин так, чтобы у всех участниках кластера было одно и то же состояние?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На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metadata-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сервер можно смотреть как на детерминированный конечный автомат, состояниями которого являются образы ФС, а переходами между состояниями – операции вроде «создать файл», «удалить файл» и прочие.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На каждом переходе между состояниями реплики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metadata-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сервера должны договариваться о том, какой переход они исполняют. На каждом шаге все реплики должны выполнять один и тот же переход между состояниями.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Состояние детерминированного конечного автомата определяется его историей перехода между состояниями.</a:t>
                      </a:r>
                      <a:br>
                        <a:rPr lang="ru-RU" sz="1800" dirty="0"/>
                      </a:br>
                      <a:r>
                        <a:rPr lang="ru-RU" sz="1800" dirty="0"/>
                        <a:t>Чтобы реплицировать конечный автомат, достаточно научиться реплицировать журнал.</a:t>
                      </a: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218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672043"/>
              </p:ext>
            </p:extLst>
          </p:nvPr>
        </p:nvGraphicFramePr>
        <p:xfrm>
          <a:off x="0" y="365761"/>
          <a:ext cx="12192000" cy="393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ru-RU" sz="2400" dirty="0"/>
                        <a:t>Консенсус в распределённой системе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как реплицировать состояние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сервера на несколько машин так, чтобы у всех участниках кластера было одно и то же состояние?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На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metadata-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сервер можно смотреть как на детерминированный конечный автомат, состояниями которого являются образы ФС, а переходами между состояниями – операции вроде «создать файл», «удалить файл» и прочие.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На каждом переходе между состояниями реплики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metadata-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сервера должны договариваться о том, какой переход они исполняют. На каждом шаге все реплики должны выполнять один и тот же переход между состояниями.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Состояние детерминированного конечного автомата определяется его историей перехода между состояниями.</a:t>
                      </a:r>
                      <a:b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</a:b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Чтобы реплицировать конечный автомат, достаточно научиться реплицировать журнал.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Чтобы вести реплицированный журнал, участникам кластера достаточно на каждом шаге выбирать значение, которое на этом шаге дописать в конец журнала.</a:t>
                      </a: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895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15452"/>
              </p:ext>
            </p:extLst>
          </p:nvPr>
        </p:nvGraphicFramePr>
        <p:xfrm>
          <a:off x="0" y="365761"/>
          <a:ext cx="12192000" cy="393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ru-RU" sz="2400" dirty="0"/>
                        <a:t>Консенсус в распределённой системе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как реплицировать состояние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сервера на несколько машин так, чтобы у всех участниках кластера было одно и то же состояние?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На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metadata-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сервер можно смотреть как на детерминированный конечный автомат, состояниями которого являются образы ФС, а переходами между состояниями – операции вроде «создать файл», «удалить файл» и прочие.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На каждом переходе между состояниями реплики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metadata-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сервера должны договариваться о том, какой переход они исполняют. На каждом шаге все реплики должны выполнять один и тот же переход между состояниями.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Состояние детерминированного конечного автомата определяется его историей перехода между состояниями.</a:t>
                      </a:r>
                      <a:b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</a:b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Чтобы реплицировать конечный автомат, достаточно научиться реплицировать журнал.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Чтобы вести реплицированный журнал, участникам кластера достаточно на каждом шаге выбирать значение, которое на этом шаге дописать в конец журнала.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/>
                        <a:t>Итак, достаточно решить задачу: узлы кластера должны договориться, какое значение на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м шаге дописать в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ю позицию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в журнале.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122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394455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Постановка задачи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</a:t>
                      </a:r>
                      <a:r>
                        <a:rPr lang="ru-RU" sz="1800" dirty="0"/>
                        <a:t>узлы кластера должны договориться, какое значение на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м шаге дописать в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ю позицию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в журнале.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95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861377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Постановка задачи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</a:t>
                      </a:r>
                      <a:r>
                        <a:rPr lang="ru-RU" sz="1800" dirty="0"/>
                        <a:t>узлы кластера должны договориться, какое значение на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м шаге дописать в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ю позицию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в журнале.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Модельная задача</a:t>
                      </a:r>
                      <a:r>
                        <a:rPr lang="ru-RU" sz="1800" dirty="0"/>
                        <a:t>: из множества </a:t>
                      </a:r>
                      <a:r>
                        <a:rPr lang="ru-RU" sz="1800" i="1" dirty="0"/>
                        <a:t>предложенных*</a:t>
                      </a:r>
                      <a:r>
                        <a:rPr lang="ru-RU" sz="1800" dirty="0"/>
                        <a:t> значений </a:t>
                      </a:r>
                      <a:r>
                        <a:rPr lang="ru-RU" sz="1800" i="1" dirty="0"/>
                        <a:t>выбрать*</a:t>
                      </a:r>
                      <a:r>
                        <a:rPr lang="ru-RU" sz="1800" dirty="0"/>
                        <a:t> одно.</a:t>
                      </a:r>
                      <a:endParaRPr lang="en-US" sz="18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B246B5-977A-B442-A443-C1487CA0CB04}"/>
              </a:ext>
            </a:extLst>
          </p:cNvPr>
          <p:cNvSpPr txBox="1"/>
          <p:nvPr/>
        </p:nvSpPr>
        <p:spPr>
          <a:xfrm>
            <a:off x="0" y="6115594"/>
            <a:ext cx="8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* Значения слов «предложенных» и «выбрать» мы определим чуть позже.</a:t>
            </a:r>
          </a:p>
        </p:txBody>
      </p:sp>
    </p:spTree>
    <p:extLst>
      <p:ext uri="{BB962C8B-B14F-4D97-AF65-F5344CB8AC3E}">
        <p14:creationId xmlns:p14="http://schemas.microsoft.com/office/powerpoint/2010/main" val="387191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3316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Постановка задачи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</a:t>
                      </a:r>
                      <a:r>
                        <a:rPr lang="ru-RU" sz="1800" dirty="0"/>
                        <a:t>узлы кластера должны договориться, какое значение на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м шаге дописать в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ю позицию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в журнале.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Модельная задача</a:t>
                      </a:r>
                      <a:r>
                        <a:rPr lang="ru-RU" sz="1800" dirty="0"/>
                        <a:t>: из множества </a:t>
                      </a:r>
                      <a:r>
                        <a:rPr lang="ru-RU" sz="1800" i="1" dirty="0"/>
                        <a:t>предложенных*</a:t>
                      </a:r>
                      <a:r>
                        <a:rPr lang="ru-RU" sz="1800" dirty="0"/>
                        <a:t> значений </a:t>
                      </a:r>
                      <a:r>
                        <a:rPr lang="ru-RU" sz="1800" i="1" dirty="0"/>
                        <a:t>выбрать*</a:t>
                      </a:r>
                      <a:r>
                        <a:rPr lang="ru-RU" sz="1800" dirty="0"/>
                        <a:t> одно.</a:t>
                      </a: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Процессы-участники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proposers,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acceptors,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learners.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B246B5-977A-B442-A443-C1487CA0CB04}"/>
              </a:ext>
            </a:extLst>
          </p:cNvPr>
          <p:cNvSpPr txBox="1"/>
          <p:nvPr/>
        </p:nvSpPr>
        <p:spPr>
          <a:xfrm>
            <a:off x="0" y="6115594"/>
            <a:ext cx="8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* Значения слов «предложенных» и «выбрать» мы определим чуть позже.</a:t>
            </a:r>
          </a:p>
        </p:txBody>
      </p:sp>
    </p:spTree>
    <p:extLst>
      <p:ext uri="{BB962C8B-B14F-4D97-AF65-F5344CB8AC3E}">
        <p14:creationId xmlns:p14="http://schemas.microsoft.com/office/powerpoint/2010/main" val="116024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20156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Постановка задачи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</a:t>
                      </a:r>
                      <a:r>
                        <a:rPr lang="ru-RU" sz="1800" dirty="0"/>
                        <a:t>узлы кластера должны договориться, какое значение на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м шаге дописать в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ю позицию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в журнале.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Модельная задача</a:t>
                      </a:r>
                      <a:r>
                        <a:rPr lang="ru-RU" sz="1800" dirty="0"/>
                        <a:t>: из множества </a:t>
                      </a:r>
                      <a:r>
                        <a:rPr lang="ru-RU" sz="1800" i="1" dirty="0"/>
                        <a:t>предложенных*</a:t>
                      </a:r>
                      <a:r>
                        <a:rPr lang="ru-RU" sz="1800" dirty="0"/>
                        <a:t> значений </a:t>
                      </a:r>
                      <a:r>
                        <a:rPr lang="ru-RU" sz="1800" i="1" dirty="0"/>
                        <a:t>выбрать*</a:t>
                      </a:r>
                      <a:r>
                        <a:rPr lang="ru-RU" sz="1800" dirty="0"/>
                        <a:t> одно.</a:t>
                      </a: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Процессы-участники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proposers,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acceptors,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learners.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Предложенное значение – значение, испущенное каким-либо 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/>
                        <a:t>ом.</a:t>
                      </a: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Acceptor – </a:t>
                      </a:r>
                      <a:r>
                        <a:rPr lang="ru-RU" sz="1800" dirty="0"/>
                        <a:t>процесс, принимающий от 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/>
                        <a:t>а предложения о значениях-кандидатах на выбор.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Выбранное значение – это значение, сообщённое процессу-</a:t>
                      </a:r>
                      <a:r>
                        <a:rPr lang="en-US" sz="1800" dirty="0"/>
                        <a:t>learner’</a:t>
                      </a:r>
                      <a:r>
                        <a:rPr lang="ru-RU" sz="1800" dirty="0"/>
                        <a:t>у.</a:t>
                      </a: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/>
                        <a:t>В реальных кластерных системах каждый участник выполняет все три роли.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16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42107"/>
              </p:ext>
            </p:extLst>
          </p:nvPr>
        </p:nvGraphicFramePr>
        <p:xfrm>
          <a:off x="1897743" y="1035351"/>
          <a:ext cx="8396514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6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Консенсус</a:t>
                      </a:r>
                      <a:r>
                        <a:rPr lang="ru-RU" sz="3200" baseline="0" dirty="0"/>
                        <a:t> в распределённой системе</a:t>
                      </a:r>
                      <a:endParaRPr lang="ru-RU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ru-RU" dirty="0"/>
                        <a:t>Сегодня мы обсудим, как сделать надёжный распределённый конечный автомат.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895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906771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Постановка задачи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</a:t>
                      </a:r>
                      <a:r>
                        <a:rPr lang="ru-RU" sz="1800" dirty="0"/>
                        <a:t>узлы кластера должны договориться, какое значение на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м шаге дописать в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ю позицию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в журнале.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Модельная задача</a:t>
                      </a:r>
                      <a:r>
                        <a:rPr lang="ru-RU" sz="1800" dirty="0"/>
                        <a:t>: из множества </a:t>
                      </a:r>
                      <a:r>
                        <a:rPr lang="ru-RU" sz="1800" i="1" dirty="0"/>
                        <a:t>предложенных*</a:t>
                      </a:r>
                      <a:r>
                        <a:rPr lang="ru-RU" sz="1800" dirty="0"/>
                        <a:t> значений </a:t>
                      </a:r>
                      <a:r>
                        <a:rPr lang="ru-RU" sz="1800" i="1" dirty="0"/>
                        <a:t>выбрать*</a:t>
                      </a:r>
                      <a:r>
                        <a:rPr lang="ru-RU" sz="1800" dirty="0"/>
                        <a:t> одно.</a:t>
                      </a: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Процессы-участники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proposers,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acceptors,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learners.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Proposer </a:t>
                      </a:r>
                      <a:r>
                        <a:rPr lang="ru-RU" sz="1800" dirty="0"/>
                        <a:t>можно себе мыслить как источник запросов «на шаге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надо создать файл такой-то» или «на шаге </a:t>
                      </a:r>
                      <a:r>
                        <a:rPr lang="en-US" sz="1800" dirty="0"/>
                        <a:t>N </a:t>
                      </a:r>
                      <a:r>
                        <a:rPr lang="ru-RU" sz="1800" dirty="0"/>
                        <a:t>надо выделить блокировку на файле такому-то клиенту».</a:t>
                      </a: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000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445473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Постановка задачи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r>
                        <a:rPr lang="ru-RU" sz="1800" b="1" baseline="0" dirty="0"/>
                        <a:t>Исходная задача</a:t>
                      </a:r>
                      <a:r>
                        <a:rPr lang="ru-RU" sz="1800" baseline="0" dirty="0"/>
                        <a:t>: </a:t>
                      </a:r>
                      <a:r>
                        <a:rPr lang="ru-RU" sz="1800" dirty="0"/>
                        <a:t>узлы кластера должны договориться, какое значение на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м шаге дописать в </a:t>
                      </a:r>
                      <a:r>
                        <a:rPr lang="en-US" sz="1800" dirty="0"/>
                        <a:t>N-</a:t>
                      </a:r>
                      <a:r>
                        <a:rPr lang="ru-RU" sz="1800" dirty="0"/>
                        <a:t>ю позицию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в журнале.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Модельная задача</a:t>
                      </a:r>
                      <a:r>
                        <a:rPr lang="ru-RU" sz="1800" dirty="0"/>
                        <a:t>: из множества </a:t>
                      </a:r>
                      <a:r>
                        <a:rPr lang="ru-RU" sz="1800" i="1" dirty="0"/>
                        <a:t>предложенных*</a:t>
                      </a:r>
                      <a:r>
                        <a:rPr lang="ru-RU" sz="1800" dirty="0"/>
                        <a:t> значений </a:t>
                      </a:r>
                      <a:r>
                        <a:rPr lang="ru-RU" sz="1800" i="1" dirty="0"/>
                        <a:t>выбрать*</a:t>
                      </a:r>
                      <a:r>
                        <a:rPr lang="ru-RU" sz="1800" dirty="0"/>
                        <a:t> одно.</a:t>
                      </a: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/>
                        <a:t>Процессы-участники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proposers,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acceptors,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learners.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b="1" dirty="0"/>
                        <a:t>Модель сети и ошибок</a:t>
                      </a:r>
                      <a:r>
                        <a:rPr lang="ru-RU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/>
                        <a:t>процессы-участники могут работать с произвольной скоростью,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/>
                        <a:t>процессы могут умирать и перезапускаться в произвольное время,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/>
                        <a:t>сообщения могут быть произвольно задержаны, потеряны или дублированы.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89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213338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Наводящие соображения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dirty="0"/>
                        <a:t>Будем считать значение выбранным, если его </a:t>
                      </a:r>
                      <a:r>
                        <a:rPr lang="ru-RU" sz="1800" i="1" dirty="0"/>
                        <a:t>приняло</a:t>
                      </a:r>
                      <a:r>
                        <a:rPr lang="ru-RU" sz="1800" dirty="0"/>
                        <a:t> большинство процессов-</a:t>
                      </a:r>
                      <a:r>
                        <a:rPr lang="en-US" sz="1800" dirty="0"/>
                        <a:t>acceptor’</a:t>
                      </a:r>
                      <a:r>
                        <a:rPr lang="ru-RU" sz="1800" dirty="0" err="1"/>
                        <a:t>ов</a:t>
                      </a:r>
                      <a:r>
                        <a:rPr lang="ru-RU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2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7414442"/>
                  </p:ext>
                </p:extLst>
              </p:nvPr>
            </p:nvGraphicFramePr>
            <p:xfrm>
              <a:off x="0" y="365761"/>
              <a:ext cx="12192000" cy="2850398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Будем считать значение выбранным, если его </a:t>
                          </a:r>
                          <a:r>
                            <a:rPr lang="ru-RU" sz="1800" i="1" dirty="0"/>
                            <a:t>приняло</a:t>
                          </a:r>
                          <a:r>
                            <a:rPr lang="ru-RU" sz="1800" dirty="0"/>
                            <a:t> большинство процессов-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Это определение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работает, если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выполнено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Требование 0</a:t>
                          </a:r>
                          <a:r>
                            <a:rPr lang="ru-RU" sz="1800" dirty="0"/>
                            <a:t>: процесс-</a:t>
                          </a:r>
                          <a:r>
                            <a:rPr lang="en-US" sz="1800" dirty="0"/>
                            <a:t>acceptor </a:t>
                          </a:r>
                          <a:r>
                            <a:rPr lang="ru-RU" sz="1800" dirty="0"/>
                            <a:t>может принять не более одного предложенного значения.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Действительно, во множестве из </a:t>
                          </a:r>
                          <a:r>
                            <a:rPr lang="en-US" sz="1800" dirty="0"/>
                            <a:t>N </a:t>
                          </a:r>
                          <a:r>
                            <a:rPr lang="ru-RU" sz="1800" dirty="0"/>
                            <a:t>элементов всякие два подмножества из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элементов пересекаются. Поэтому, если два большинства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приняли значения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соответственно, то </a:t>
                          </a:r>
                          <a:r>
                            <a:rPr lang="en-US" sz="1800" dirty="0"/>
                            <a:t>acceptor, </a:t>
                          </a:r>
                          <a:r>
                            <a:rPr lang="ru-RU" sz="1800" dirty="0"/>
                            <a:t>лежащий в пересечении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принял оба</a:t>
                          </a:r>
                          <a:r>
                            <a:rPr lang="ru-RU" sz="1800" baseline="0" dirty="0"/>
                            <a:t> значения, т.е.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</a:t>
                          </a:r>
                          <a:r>
                            <a:rPr lang="ru-RU" sz="1800" baseline="0" dirty="0"/>
                            <a:t> это значение принято всеми </a:t>
                          </a:r>
                          <a:r>
                            <a:rPr lang="en-US" sz="1800" baseline="0" dirty="0"/>
                            <a:t>acceptor’</a:t>
                          </a:r>
                          <a:r>
                            <a:rPr lang="ru-RU" sz="1800" baseline="0" dirty="0" err="1"/>
                            <a:t>ами</a:t>
                          </a:r>
                          <a:r>
                            <a:rPr lang="ru-RU" sz="1800" baseline="0" dirty="0"/>
                            <a:t> из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81282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7414442"/>
                  </p:ext>
                </p:extLst>
              </p:nvPr>
            </p:nvGraphicFramePr>
            <p:xfrm>
              <a:off x="0" y="365761"/>
              <a:ext cx="12192000" cy="2850398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Будем считать значение выбранным, если его </a:t>
                          </a:r>
                          <a:r>
                            <a:rPr lang="ru-RU" sz="1800" i="1" dirty="0"/>
                            <a:t>приняло</a:t>
                          </a:r>
                          <a:r>
                            <a:rPr lang="ru-RU" sz="1800" dirty="0"/>
                            <a:t> большинство процессов-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20116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43750" b="-4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81282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5395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Наводящие соображения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Если из всех процессов-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 err="1"/>
                        <a:t>ов</a:t>
                      </a:r>
                      <a:r>
                        <a:rPr lang="ru-RU" sz="1800" dirty="0"/>
                        <a:t> только один процесс предложил значение, то это значение и должно быть выбрано.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В такой ситуации процессы-</a:t>
                      </a:r>
                      <a:r>
                        <a:rPr lang="en-US" sz="1800" dirty="0"/>
                        <a:t>acceptor’</a:t>
                      </a:r>
                      <a:r>
                        <a:rPr lang="ru-RU" sz="1800" dirty="0"/>
                        <a:t>ы получат от 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/>
                        <a:t>а только одно предложение о выбираемом значении.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504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733525"/>
              </p:ext>
            </p:extLst>
          </p:nvPr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Наводящие соображения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Если из всех процессов-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 err="1"/>
                        <a:t>ов</a:t>
                      </a:r>
                      <a:r>
                        <a:rPr lang="ru-RU" sz="1800" dirty="0"/>
                        <a:t> только один процесс предложил значение, то это значение и должно быть выбрано.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В такой ситуации процессы-</a:t>
                      </a:r>
                      <a:r>
                        <a:rPr lang="en-US" sz="1800" dirty="0"/>
                        <a:t>acceptor’</a:t>
                      </a:r>
                      <a:r>
                        <a:rPr lang="ru-RU" sz="1800" dirty="0"/>
                        <a:t>ы получат от 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/>
                        <a:t>а только одно предложение о выбираемом значении.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b="1" dirty="0"/>
                        <a:t>Требование 1</a:t>
                      </a:r>
                      <a:r>
                        <a:rPr lang="en-US" sz="1800" dirty="0"/>
                        <a:t>: </a:t>
                      </a:r>
                      <a:r>
                        <a:rPr lang="ru-RU" sz="1800" dirty="0"/>
                        <a:t>процесс-</a:t>
                      </a:r>
                      <a:r>
                        <a:rPr lang="en-US" sz="1800" dirty="0"/>
                        <a:t>acceptor </a:t>
                      </a:r>
                      <a:r>
                        <a:rPr lang="ru-RU" sz="1800" dirty="0"/>
                        <a:t>обязан принять первое предложенное ему значение.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784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801090"/>
              </p:ext>
            </p:extLst>
          </p:nvPr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Наводящие соображения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Если из всех процессов-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 err="1"/>
                        <a:t>ов</a:t>
                      </a:r>
                      <a:r>
                        <a:rPr lang="ru-RU" sz="1800" dirty="0"/>
                        <a:t> только один процесс предложил значение, то это значение и должно быть выбрано.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В такой ситуации процессы-</a:t>
                      </a:r>
                      <a:r>
                        <a:rPr lang="en-US" sz="1800" dirty="0"/>
                        <a:t>acceptor’</a:t>
                      </a:r>
                      <a:r>
                        <a:rPr lang="ru-RU" sz="1800" dirty="0"/>
                        <a:t>ы получат от 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/>
                        <a:t>а только одно предложение о выбираемом значении.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b="1" dirty="0"/>
                        <a:t>Требование 1</a:t>
                      </a:r>
                      <a:r>
                        <a:rPr lang="en-US" sz="1800" dirty="0"/>
                        <a:t>: </a:t>
                      </a:r>
                      <a:r>
                        <a:rPr lang="ru-RU" sz="1800" dirty="0"/>
                        <a:t>процесс-</a:t>
                      </a:r>
                      <a:r>
                        <a:rPr lang="en-US" sz="1800" dirty="0"/>
                        <a:t>acceptor </a:t>
                      </a:r>
                      <a:r>
                        <a:rPr lang="ru-RU" sz="1800" dirty="0"/>
                        <a:t>обязан принять первое предложенное ему значение.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28"/>
                  </a:ext>
                </a:extLst>
              </a:tr>
            </a:tbl>
          </a:graphicData>
        </a:graphic>
      </p:graphicFrame>
      <p:sp>
        <p:nvSpPr>
          <p:cNvPr id="3" name="Down Arrow 2">
            <a:extLst>
              <a:ext uri="{FF2B5EF4-FFF2-40B4-BE49-F238E27FC236}">
                <a16:creationId xmlns:a16="http://schemas.microsoft.com/office/drawing/2014/main" id="{89C6BE92-E7A5-DB40-8365-57CD7D54E2C3}"/>
              </a:ext>
            </a:extLst>
          </p:cNvPr>
          <p:cNvSpPr/>
          <p:nvPr/>
        </p:nvSpPr>
        <p:spPr>
          <a:xfrm>
            <a:off x="522474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873FC-8ECE-1A4E-9427-DF71010FD5E3}"/>
              </a:ext>
            </a:extLst>
          </p:cNvPr>
          <p:cNvSpPr txBox="1"/>
          <p:nvPr/>
        </p:nvSpPr>
        <p:spPr>
          <a:xfrm>
            <a:off x="367886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A2FE27B-5584-814C-B004-9C6CC3545B16}"/>
              </a:ext>
            </a:extLst>
          </p:cNvPr>
          <p:cNvSpPr/>
          <p:nvPr/>
        </p:nvSpPr>
        <p:spPr>
          <a:xfrm>
            <a:off x="1262702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3BC6F-6241-844A-A7B6-00C81A04AAF2}"/>
              </a:ext>
            </a:extLst>
          </p:cNvPr>
          <p:cNvSpPr txBox="1"/>
          <p:nvPr/>
        </p:nvSpPr>
        <p:spPr>
          <a:xfrm>
            <a:off x="1108114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96B1475-922A-E345-B493-3D03139900DC}"/>
              </a:ext>
            </a:extLst>
          </p:cNvPr>
          <p:cNvSpPr/>
          <p:nvPr/>
        </p:nvSpPr>
        <p:spPr>
          <a:xfrm>
            <a:off x="2002930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39B7A-F3BC-FC4E-80F5-C481D9A6E8A4}"/>
              </a:ext>
            </a:extLst>
          </p:cNvPr>
          <p:cNvSpPr txBox="1"/>
          <p:nvPr/>
        </p:nvSpPr>
        <p:spPr>
          <a:xfrm>
            <a:off x="1848342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ru-RU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795F46F-C573-AF4C-ACF5-7005049A42E2}"/>
              </a:ext>
            </a:extLst>
          </p:cNvPr>
          <p:cNvSpPr/>
          <p:nvPr/>
        </p:nvSpPr>
        <p:spPr>
          <a:xfrm>
            <a:off x="4613319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F1B48-E2EC-A942-B92B-DCF4325962D6}"/>
              </a:ext>
            </a:extLst>
          </p:cNvPr>
          <p:cNvSpPr txBox="1"/>
          <p:nvPr/>
        </p:nvSpPr>
        <p:spPr>
          <a:xfrm>
            <a:off x="4458731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FC18D2-8810-FD4D-BCCA-384D5690B672}"/>
              </a:ext>
            </a:extLst>
          </p:cNvPr>
          <p:cNvSpPr/>
          <p:nvPr/>
        </p:nvSpPr>
        <p:spPr>
          <a:xfrm>
            <a:off x="5353547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51E695-D6F6-EC44-A0E2-08D1AFA3C195}"/>
              </a:ext>
            </a:extLst>
          </p:cNvPr>
          <p:cNvSpPr txBox="1"/>
          <p:nvPr/>
        </p:nvSpPr>
        <p:spPr>
          <a:xfrm>
            <a:off x="5198959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FEAB61A1-B495-624E-ACED-6CB5A1C41ADD}"/>
              </a:ext>
            </a:extLst>
          </p:cNvPr>
          <p:cNvSpPr/>
          <p:nvPr/>
        </p:nvSpPr>
        <p:spPr>
          <a:xfrm>
            <a:off x="6093775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DB06C-76C2-EE4A-B7EC-E682171C8694}"/>
              </a:ext>
            </a:extLst>
          </p:cNvPr>
          <p:cNvSpPr txBox="1"/>
          <p:nvPr/>
        </p:nvSpPr>
        <p:spPr>
          <a:xfrm>
            <a:off x="5939187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2</a:t>
            </a:r>
            <a:endParaRPr lang="ru-R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E1A734-E673-7941-A32C-43ABEC66C436}"/>
              </a:ext>
            </a:extLst>
          </p:cNvPr>
          <p:cNvCxnSpPr>
            <a:cxnSpLocks/>
          </p:cNvCxnSpPr>
          <p:nvPr/>
        </p:nvCxnSpPr>
        <p:spPr>
          <a:xfrm flipH="1">
            <a:off x="566017" y="2914193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3096BC-AA52-1841-AFA9-62331FD5AF9C}"/>
              </a:ext>
            </a:extLst>
          </p:cNvPr>
          <p:cNvSpPr txBox="1"/>
          <p:nvPr/>
        </p:nvSpPr>
        <p:spPr>
          <a:xfrm rot="21184382">
            <a:off x="2441807" y="2817511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787F9A-BB33-B741-8119-D8964C5DAFF2}"/>
              </a:ext>
            </a:extLst>
          </p:cNvPr>
          <p:cNvCxnSpPr>
            <a:cxnSpLocks/>
          </p:cNvCxnSpPr>
          <p:nvPr/>
        </p:nvCxnSpPr>
        <p:spPr>
          <a:xfrm flipH="1">
            <a:off x="1316092" y="3371217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9F62E7-2A3D-B64F-8703-7E4C776EBA7C}"/>
              </a:ext>
            </a:extLst>
          </p:cNvPr>
          <p:cNvSpPr txBox="1"/>
          <p:nvPr/>
        </p:nvSpPr>
        <p:spPr>
          <a:xfrm rot="21184382">
            <a:off x="2694413" y="3320283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5A5E7B-E51E-AB4C-9602-8D305CA07E03}"/>
              </a:ext>
            </a:extLst>
          </p:cNvPr>
          <p:cNvCxnSpPr>
            <a:cxnSpLocks/>
          </p:cNvCxnSpPr>
          <p:nvPr/>
        </p:nvCxnSpPr>
        <p:spPr>
          <a:xfrm flipH="1">
            <a:off x="2046474" y="3870634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45AB31-7426-594D-B28F-BAE039EEEBD5}"/>
              </a:ext>
            </a:extLst>
          </p:cNvPr>
          <p:cNvSpPr txBox="1"/>
          <p:nvPr/>
        </p:nvSpPr>
        <p:spPr>
          <a:xfrm rot="21184382">
            <a:off x="2923069" y="3874945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909824-9CEE-C94A-A2D8-B8D007AEF4EB}"/>
              </a:ext>
            </a:extLst>
          </p:cNvPr>
          <p:cNvCxnSpPr>
            <a:cxnSpLocks/>
          </p:cNvCxnSpPr>
          <p:nvPr/>
        </p:nvCxnSpPr>
        <p:spPr>
          <a:xfrm flipH="1">
            <a:off x="1282395" y="2934375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4C022F-51A2-9D4B-BC4C-7A9FDF4CBC85}"/>
              </a:ext>
            </a:extLst>
          </p:cNvPr>
          <p:cNvCxnSpPr>
            <a:cxnSpLocks/>
          </p:cNvCxnSpPr>
          <p:nvPr/>
        </p:nvCxnSpPr>
        <p:spPr>
          <a:xfrm flipH="1">
            <a:off x="2046473" y="2923921"/>
            <a:ext cx="2610389" cy="229856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39CDF4-7084-214E-B841-79661C9CBB2E}"/>
              </a:ext>
            </a:extLst>
          </p:cNvPr>
          <p:cNvCxnSpPr>
            <a:cxnSpLocks/>
          </p:cNvCxnSpPr>
          <p:nvPr/>
        </p:nvCxnSpPr>
        <p:spPr>
          <a:xfrm flipH="1">
            <a:off x="2022622" y="3381671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F87D41-302F-F941-8747-4939D454BD13}"/>
              </a:ext>
            </a:extLst>
          </p:cNvPr>
          <p:cNvCxnSpPr>
            <a:cxnSpLocks/>
          </p:cNvCxnSpPr>
          <p:nvPr/>
        </p:nvCxnSpPr>
        <p:spPr>
          <a:xfrm flipH="1">
            <a:off x="566016" y="3371217"/>
            <a:ext cx="4831074" cy="235777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9C6927-BEAC-F944-92B0-71145FAF6A7D}"/>
              </a:ext>
            </a:extLst>
          </p:cNvPr>
          <p:cNvCxnSpPr>
            <a:cxnSpLocks/>
          </p:cNvCxnSpPr>
          <p:nvPr/>
        </p:nvCxnSpPr>
        <p:spPr>
          <a:xfrm flipH="1">
            <a:off x="566015" y="3880194"/>
            <a:ext cx="5571304" cy="228563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446B4D-E15F-A940-B0A8-FFEB96FCFBE3}"/>
              </a:ext>
            </a:extLst>
          </p:cNvPr>
          <p:cNvCxnSpPr>
            <a:cxnSpLocks/>
          </p:cNvCxnSpPr>
          <p:nvPr/>
        </p:nvCxnSpPr>
        <p:spPr>
          <a:xfrm flipH="1">
            <a:off x="1316091" y="3869740"/>
            <a:ext cx="4821228" cy="222308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83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Наводящие соображения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Если из всех процессов-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 err="1"/>
                        <a:t>ов</a:t>
                      </a:r>
                      <a:r>
                        <a:rPr lang="ru-RU" sz="1800" dirty="0"/>
                        <a:t> только один процесс предложил значение, то это значение и должно быть выбрано.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В такой ситуации процессы-</a:t>
                      </a:r>
                      <a:r>
                        <a:rPr lang="en-US" sz="1800" dirty="0"/>
                        <a:t>acceptor’</a:t>
                      </a:r>
                      <a:r>
                        <a:rPr lang="ru-RU" sz="1800" dirty="0"/>
                        <a:t>ы получат от 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/>
                        <a:t>а только одно предложение о выбираемом значении.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b="1" dirty="0"/>
                        <a:t>Требование 1</a:t>
                      </a:r>
                      <a:r>
                        <a:rPr lang="en-US" sz="1800" dirty="0"/>
                        <a:t>: </a:t>
                      </a:r>
                      <a:r>
                        <a:rPr lang="ru-RU" sz="1800" dirty="0"/>
                        <a:t>процесс-</a:t>
                      </a:r>
                      <a:r>
                        <a:rPr lang="en-US" sz="1800" dirty="0"/>
                        <a:t>acceptor </a:t>
                      </a:r>
                      <a:r>
                        <a:rPr lang="ru-RU" sz="1800" dirty="0"/>
                        <a:t>обязан принять первое предложенное ему значение.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28"/>
                  </a:ext>
                </a:extLst>
              </a:tr>
            </a:tbl>
          </a:graphicData>
        </a:graphic>
      </p:graphicFrame>
      <p:sp>
        <p:nvSpPr>
          <p:cNvPr id="3" name="Down Arrow 2">
            <a:extLst>
              <a:ext uri="{FF2B5EF4-FFF2-40B4-BE49-F238E27FC236}">
                <a16:creationId xmlns:a16="http://schemas.microsoft.com/office/drawing/2014/main" id="{89C6BE92-E7A5-DB40-8365-57CD7D54E2C3}"/>
              </a:ext>
            </a:extLst>
          </p:cNvPr>
          <p:cNvSpPr/>
          <p:nvPr/>
        </p:nvSpPr>
        <p:spPr>
          <a:xfrm>
            <a:off x="522474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873FC-8ECE-1A4E-9427-DF71010FD5E3}"/>
              </a:ext>
            </a:extLst>
          </p:cNvPr>
          <p:cNvSpPr txBox="1"/>
          <p:nvPr/>
        </p:nvSpPr>
        <p:spPr>
          <a:xfrm>
            <a:off x="367886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A2FE27B-5584-814C-B004-9C6CC3545B16}"/>
              </a:ext>
            </a:extLst>
          </p:cNvPr>
          <p:cNvSpPr/>
          <p:nvPr/>
        </p:nvSpPr>
        <p:spPr>
          <a:xfrm>
            <a:off x="1262702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3BC6F-6241-844A-A7B6-00C81A04AAF2}"/>
              </a:ext>
            </a:extLst>
          </p:cNvPr>
          <p:cNvSpPr txBox="1"/>
          <p:nvPr/>
        </p:nvSpPr>
        <p:spPr>
          <a:xfrm>
            <a:off x="1108114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96B1475-922A-E345-B493-3D03139900DC}"/>
              </a:ext>
            </a:extLst>
          </p:cNvPr>
          <p:cNvSpPr/>
          <p:nvPr/>
        </p:nvSpPr>
        <p:spPr>
          <a:xfrm>
            <a:off x="2002930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39B7A-F3BC-FC4E-80F5-C481D9A6E8A4}"/>
              </a:ext>
            </a:extLst>
          </p:cNvPr>
          <p:cNvSpPr txBox="1"/>
          <p:nvPr/>
        </p:nvSpPr>
        <p:spPr>
          <a:xfrm>
            <a:off x="1848342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ru-RU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795F46F-C573-AF4C-ACF5-7005049A42E2}"/>
              </a:ext>
            </a:extLst>
          </p:cNvPr>
          <p:cNvSpPr/>
          <p:nvPr/>
        </p:nvSpPr>
        <p:spPr>
          <a:xfrm>
            <a:off x="4613319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F1B48-E2EC-A942-B92B-DCF4325962D6}"/>
              </a:ext>
            </a:extLst>
          </p:cNvPr>
          <p:cNvSpPr txBox="1"/>
          <p:nvPr/>
        </p:nvSpPr>
        <p:spPr>
          <a:xfrm>
            <a:off x="4458731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FC18D2-8810-FD4D-BCCA-384D5690B672}"/>
              </a:ext>
            </a:extLst>
          </p:cNvPr>
          <p:cNvSpPr/>
          <p:nvPr/>
        </p:nvSpPr>
        <p:spPr>
          <a:xfrm>
            <a:off x="5353547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51E695-D6F6-EC44-A0E2-08D1AFA3C195}"/>
              </a:ext>
            </a:extLst>
          </p:cNvPr>
          <p:cNvSpPr txBox="1"/>
          <p:nvPr/>
        </p:nvSpPr>
        <p:spPr>
          <a:xfrm>
            <a:off x="5198959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FEAB61A1-B495-624E-ACED-6CB5A1C41ADD}"/>
              </a:ext>
            </a:extLst>
          </p:cNvPr>
          <p:cNvSpPr/>
          <p:nvPr/>
        </p:nvSpPr>
        <p:spPr>
          <a:xfrm>
            <a:off x="6093775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DB06C-76C2-EE4A-B7EC-E682171C8694}"/>
              </a:ext>
            </a:extLst>
          </p:cNvPr>
          <p:cNvSpPr txBox="1"/>
          <p:nvPr/>
        </p:nvSpPr>
        <p:spPr>
          <a:xfrm>
            <a:off x="5939187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2</a:t>
            </a:r>
            <a:endParaRPr lang="ru-R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E1A734-E673-7941-A32C-43ABEC66C436}"/>
              </a:ext>
            </a:extLst>
          </p:cNvPr>
          <p:cNvCxnSpPr>
            <a:cxnSpLocks/>
          </p:cNvCxnSpPr>
          <p:nvPr/>
        </p:nvCxnSpPr>
        <p:spPr>
          <a:xfrm flipH="1">
            <a:off x="566017" y="2914193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3096BC-AA52-1841-AFA9-62331FD5AF9C}"/>
              </a:ext>
            </a:extLst>
          </p:cNvPr>
          <p:cNvSpPr txBox="1"/>
          <p:nvPr/>
        </p:nvSpPr>
        <p:spPr>
          <a:xfrm rot="21184382">
            <a:off x="2441807" y="2817511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787F9A-BB33-B741-8119-D8964C5DAFF2}"/>
              </a:ext>
            </a:extLst>
          </p:cNvPr>
          <p:cNvCxnSpPr>
            <a:cxnSpLocks/>
          </p:cNvCxnSpPr>
          <p:nvPr/>
        </p:nvCxnSpPr>
        <p:spPr>
          <a:xfrm flipH="1">
            <a:off x="1316092" y="3371217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9F62E7-2A3D-B64F-8703-7E4C776EBA7C}"/>
              </a:ext>
            </a:extLst>
          </p:cNvPr>
          <p:cNvSpPr txBox="1"/>
          <p:nvPr/>
        </p:nvSpPr>
        <p:spPr>
          <a:xfrm rot="21184382">
            <a:off x="2694413" y="3320283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5A5E7B-E51E-AB4C-9602-8D305CA07E03}"/>
              </a:ext>
            </a:extLst>
          </p:cNvPr>
          <p:cNvCxnSpPr>
            <a:cxnSpLocks/>
          </p:cNvCxnSpPr>
          <p:nvPr/>
        </p:nvCxnSpPr>
        <p:spPr>
          <a:xfrm flipH="1">
            <a:off x="2046474" y="3870634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45AB31-7426-594D-B28F-BAE039EEEBD5}"/>
              </a:ext>
            </a:extLst>
          </p:cNvPr>
          <p:cNvSpPr txBox="1"/>
          <p:nvPr/>
        </p:nvSpPr>
        <p:spPr>
          <a:xfrm rot="21184382">
            <a:off x="2923069" y="3874945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909824-9CEE-C94A-A2D8-B8D007AEF4EB}"/>
              </a:ext>
            </a:extLst>
          </p:cNvPr>
          <p:cNvCxnSpPr>
            <a:cxnSpLocks/>
          </p:cNvCxnSpPr>
          <p:nvPr/>
        </p:nvCxnSpPr>
        <p:spPr>
          <a:xfrm flipH="1">
            <a:off x="1282395" y="2934375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4C022F-51A2-9D4B-BC4C-7A9FDF4CBC85}"/>
              </a:ext>
            </a:extLst>
          </p:cNvPr>
          <p:cNvCxnSpPr>
            <a:cxnSpLocks/>
          </p:cNvCxnSpPr>
          <p:nvPr/>
        </p:nvCxnSpPr>
        <p:spPr>
          <a:xfrm flipH="1">
            <a:off x="2046473" y="2923921"/>
            <a:ext cx="2610389" cy="229856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39CDF4-7084-214E-B841-79661C9CBB2E}"/>
              </a:ext>
            </a:extLst>
          </p:cNvPr>
          <p:cNvCxnSpPr>
            <a:cxnSpLocks/>
          </p:cNvCxnSpPr>
          <p:nvPr/>
        </p:nvCxnSpPr>
        <p:spPr>
          <a:xfrm flipH="1">
            <a:off x="2022622" y="3381671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F87D41-302F-F941-8747-4939D454BD13}"/>
              </a:ext>
            </a:extLst>
          </p:cNvPr>
          <p:cNvCxnSpPr>
            <a:cxnSpLocks/>
          </p:cNvCxnSpPr>
          <p:nvPr/>
        </p:nvCxnSpPr>
        <p:spPr>
          <a:xfrm flipH="1">
            <a:off x="566016" y="3371217"/>
            <a:ext cx="4831074" cy="235777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9C6927-BEAC-F944-92B0-71145FAF6A7D}"/>
              </a:ext>
            </a:extLst>
          </p:cNvPr>
          <p:cNvCxnSpPr>
            <a:cxnSpLocks/>
          </p:cNvCxnSpPr>
          <p:nvPr/>
        </p:nvCxnSpPr>
        <p:spPr>
          <a:xfrm flipH="1">
            <a:off x="566015" y="3880194"/>
            <a:ext cx="5571304" cy="228563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446B4D-E15F-A940-B0A8-FFEB96FCFBE3}"/>
              </a:ext>
            </a:extLst>
          </p:cNvPr>
          <p:cNvCxnSpPr>
            <a:cxnSpLocks/>
          </p:cNvCxnSpPr>
          <p:nvPr/>
        </p:nvCxnSpPr>
        <p:spPr>
          <a:xfrm flipH="1">
            <a:off x="1316091" y="3869740"/>
            <a:ext cx="4821228" cy="222308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FC9276B-DEC1-7C42-8004-09D8527BDC7F}"/>
              </a:ext>
            </a:extLst>
          </p:cNvPr>
          <p:cNvSpPr txBox="1"/>
          <p:nvPr/>
        </p:nvSpPr>
        <p:spPr>
          <a:xfrm>
            <a:off x="6585857" y="233187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Каждый </a:t>
            </a:r>
            <a:r>
              <a:rPr lang="en-US" dirty="0"/>
              <a:t>acceptor </a:t>
            </a:r>
            <a:r>
              <a:rPr lang="ru-RU" dirty="0"/>
              <a:t>принял своё значение. Большинства никакое значение уже не наберёт.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18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Наводящие соображения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Если из всех процессов-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 err="1"/>
                        <a:t>ов</a:t>
                      </a:r>
                      <a:r>
                        <a:rPr lang="ru-RU" sz="1800" dirty="0"/>
                        <a:t> только один процесс предложил значение, то это значение и должно быть выбрано.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В такой ситуации процессы-</a:t>
                      </a:r>
                      <a:r>
                        <a:rPr lang="en-US" sz="1800" dirty="0"/>
                        <a:t>acceptor’</a:t>
                      </a:r>
                      <a:r>
                        <a:rPr lang="ru-RU" sz="1800" dirty="0"/>
                        <a:t>ы получат от </a:t>
                      </a:r>
                      <a:r>
                        <a:rPr lang="en-US" sz="1800" dirty="0"/>
                        <a:t>proposer’</a:t>
                      </a:r>
                      <a:r>
                        <a:rPr lang="ru-RU" sz="1800" dirty="0"/>
                        <a:t>а только одно предложение о выбираемом значении.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b="1" dirty="0"/>
                        <a:t>Требование 1</a:t>
                      </a:r>
                      <a:r>
                        <a:rPr lang="en-US" sz="1800" dirty="0"/>
                        <a:t>: </a:t>
                      </a:r>
                      <a:r>
                        <a:rPr lang="ru-RU" sz="1800" dirty="0"/>
                        <a:t>процесс-</a:t>
                      </a:r>
                      <a:r>
                        <a:rPr lang="en-US" sz="1800" dirty="0"/>
                        <a:t>acceptor </a:t>
                      </a:r>
                      <a:r>
                        <a:rPr lang="ru-RU" sz="1800" dirty="0"/>
                        <a:t>обязан принять первое предложенное ему значение.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28"/>
                  </a:ext>
                </a:extLst>
              </a:tr>
            </a:tbl>
          </a:graphicData>
        </a:graphic>
      </p:graphicFrame>
      <p:sp>
        <p:nvSpPr>
          <p:cNvPr id="3" name="Down Arrow 2">
            <a:extLst>
              <a:ext uri="{FF2B5EF4-FFF2-40B4-BE49-F238E27FC236}">
                <a16:creationId xmlns:a16="http://schemas.microsoft.com/office/drawing/2014/main" id="{89C6BE92-E7A5-DB40-8365-57CD7D54E2C3}"/>
              </a:ext>
            </a:extLst>
          </p:cNvPr>
          <p:cNvSpPr/>
          <p:nvPr/>
        </p:nvSpPr>
        <p:spPr>
          <a:xfrm>
            <a:off x="522474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873FC-8ECE-1A4E-9427-DF71010FD5E3}"/>
              </a:ext>
            </a:extLst>
          </p:cNvPr>
          <p:cNvSpPr txBox="1"/>
          <p:nvPr/>
        </p:nvSpPr>
        <p:spPr>
          <a:xfrm>
            <a:off x="367886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A2FE27B-5584-814C-B004-9C6CC3545B16}"/>
              </a:ext>
            </a:extLst>
          </p:cNvPr>
          <p:cNvSpPr/>
          <p:nvPr/>
        </p:nvSpPr>
        <p:spPr>
          <a:xfrm>
            <a:off x="1262702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3BC6F-6241-844A-A7B6-00C81A04AAF2}"/>
              </a:ext>
            </a:extLst>
          </p:cNvPr>
          <p:cNvSpPr txBox="1"/>
          <p:nvPr/>
        </p:nvSpPr>
        <p:spPr>
          <a:xfrm>
            <a:off x="1108114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96B1475-922A-E345-B493-3D03139900DC}"/>
              </a:ext>
            </a:extLst>
          </p:cNvPr>
          <p:cNvSpPr/>
          <p:nvPr/>
        </p:nvSpPr>
        <p:spPr>
          <a:xfrm>
            <a:off x="2002930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39B7A-F3BC-FC4E-80F5-C481D9A6E8A4}"/>
              </a:ext>
            </a:extLst>
          </p:cNvPr>
          <p:cNvSpPr txBox="1"/>
          <p:nvPr/>
        </p:nvSpPr>
        <p:spPr>
          <a:xfrm>
            <a:off x="1848342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ru-RU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795F46F-C573-AF4C-ACF5-7005049A42E2}"/>
              </a:ext>
            </a:extLst>
          </p:cNvPr>
          <p:cNvSpPr/>
          <p:nvPr/>
        </p:nvSpPr>
        <p:spPr>
          <a:xfrm>
            <a:off x="4613319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F1B48-E2EC-A942-B92B-DCF4325962D6}"/>
              </a:ext>
            </a:extLst>
          </p:cNvPr>
          <p:cNvSpPr txBox="1"/>
          <p:nvPr/>
        </p:nvSpPr>
        <p:spPr>
          <a:xfrm>
            <a:off x="4458731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FC18D2-8810-FD4D-BCCA-384D5690B672}"/>
              </a:ext>
            </a:extLst>
          </p:cNvPr>
          <p:cNvSpPr/>
          <p:nvPr/>
        </p:nvSpPr>
        <p:spPr>
          <a:xfrm>
            <a:off x="5353547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51E695-D6F6-EC44-A0E2-08D1AFA3C195}"/>
              </a:ext>
            </a:extLst>
          </p:cNvPr>
          <p:cNvSpPr txBox="1"/>
          <p:nvPr/>
        </p:nvSpPr>
        <p:spPr>
          <a:xfrm>
            <a:off x="5198959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FEAB61A1-B495-624E-ACED-6CB5A1C41ADD}"/>
              </a:ext>
            </a:extLst>
          </p:cNvPr>
          <p:cNvSpPr/>
          <p:nvPr/>
        </p:nvSpPr>
        <p:spPr>
          <a:xfrm>
            <a:off x="6093775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DB06C-76C2-EE4A-B7EC-E682171C8694}"/>
              </a:ext>
            </a:extLst>
          </p:cNvPr>
          <p:cNvSpPr txBox="1"/>
          <p:nvPr/>
        </p:nvSpPr>
        <p:spPr>
          <a:xfrm>
            <a:off x="5939187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2</a:t>
            </a:r>
            <a:endParaRPr lang="ru-R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E1A734-E673-7941-A32C-43ABEC66C436}"/>
              </a:ext>
            </a:extLst>
          </p:cNvPr>
          <p:cNvCxnSpPr>
            <a:cxnSpLocks/>
          </p:cNvCxnSpPr>
          <p:nvPr/>
        </p:nvCxnSpPr>
        <p:spPr>
          <a:xfrm flipH="1">
            <a:off x="566017" y="2914193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3096BC-AA52-1841-AFA9-62331FD5AF9C}"/>
              </a:ext>
            </a:extLst>
          </p:cNvPr>
          <p:cNvSpPr txBox="1"/>
          <p:nvPr/>
        </p:nvSpPr>
        <p:spPr>
          <a:xfrm rot="21184382">
            <a:off x="2441807" y="2817511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787F9A-BB33-B741-8119-D8964C5DAFF2}"/>
              </a:ext>
            </a:extLst>
          </p:cNvPr>
          <p:cNvCxnSpPr>
            <a:cxnSpLocks/>
          </p:cNvCxnSpPr>
          <p:nvPr/>
        </p:nvCxnSpPr>
        <p:spPr>
          <a:xfrm flipH="1">
            <a:off x="1316092" y="3371217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9F62E7-2A3D-B64F-8703-7E4C776EBA7C}"/>
              </a:ext>
            </a:extLst>
          </p:cNvPr>
          <p:cNvSpPr txBox="1"/>
          <p:nvPr/>
        </p:nvSpPr>
        <p:spPr>
          <a:xfrm rot="21184382">
            <a:off x="2694413" y="3320283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5A5E7B-E51E-AB4C-9602-8D305CA07E03}"/>
              </a:ext>
            </a:extLst>
          </p:cNvPr>
          <p:cNvCxnSpPr>
            <a:cxnSpLocks/>
          </p:cNvCxnSpPr>
          <p:nvPr/>
        </p:nvCxnSpPr>
        <p:spPr>
          <a:xfrm flipH="1">
            <a:off x="2046474" y="3870634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45AB31-7426-594D-B28F-BAE039EEEBD5}"/>
              </a:ext>
            </a:extLst>
          </p:cNvPr>
          <p:cNvSpPr txBox="1"/>
          <p:nvPr/>
        </p:nvSpPr>
        <p:spPr>
          <a:xfrm rot="21184382">
            <a:off x="2923069" y="3874945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909824-9CEE-C94A-A2D8-B8D007AEF4EB}"/>
              </a:ext>
            </a:extLst>
          </p:cNvPr>
          <p:cNvCxnSpPr>
            <a:cxnSpLocks/>
          </p:cNvCxnSpPr>
          <p:nvPr/>
        </p:nvCxnSpPr>
        <p:spPr>
          <a:xfrm flipH="1">
            <a:off x="1282395" y="2934375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4C022F-51A2-9D4B-BC4C-7A9FDF4CBC85}"/>
              </a:ext>
            </a:extLst>
          </p:cNvPr>
          <p:cNvCxnSpPr>
            <a:cxnSpLocks/>
          </p:cNvCxnSpPr>
          <p:nvPr/>
        </p:nvCxnSpPr>
        <p:spPr>
          <a:xfrm flipH="1">
            <a:off x="2046473" y="2923921"/>
            <a:ext cx="2610389" cy="229856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39CDF4-7084-214E-B841-79661C9CBB2E}"/>
              </a:ext>
            </a:extLst>
          </p:cNvPr>
          <p:cNvCxnSpPr>
            <a:cxnSpLocks/>
          </p:cNvCxnSpPr>
          <p:nvPr/>
        </p:nvCxnSpPr>
        <p:spPr>
          <a:xfrm flipH="1">
            <a:off x="2022622" y="3381671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F87D41-302F-F941-8747-4939D454BD13}"/>
              </a:ext>
            </a:extLst>
          </p:cNvPr>
          <p:cNvCxnSpPr>
            <a:cxnSpLocks/>
          </p:cNvCxnSpPr>
          <p:nvPr/>
        </p:nvCxnSpPr>
        <p:spPr>
          <a:xfrm flipH="1">
            <a:off x="566016" y="3371217"/>
            <a:ext cx="4831074" cy="235777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9C6927-BEAC-F944-92B0-71145FAF6A7D}"/>
              </a:ext>
            </a:extLst>
          </p:cNvPr>
          <p:cNvCxnSpPr>
            <a:cxnSpLocks/>
          </p:cNvCxnSpPr>
          <p:nvPr/>
        </p:nvCxnSpPr>
        <p:spPr>
          <a:xfrm flipH="1">
            <a:off x="566015" y="3880194"/>
            <a:ext cx="5571304" cy="228563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446B4D-E15F-A940-B0A8-FFEB96FCFBE3}"/>
              </a:ext>
            </a:extLst>
          </p:cNvPr>
          <p:cNvCxnSpPr>
            <a:cxnSpLocks/>
          </p:cNvCxnSpPr>
          <p:nvPr/>
        </p:nvCxnSpPr>
        <p:spPr>
          <a:xfrm flipH="1">
            <a:off x="1316091" y="3869740"/>
            <a:ext cx="4821228" cy="222308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C9276B-DEC1-7C42-8004-09D8527BDC7F}"/>
                  </a:ext>
                </a:extLst>
              </p:cNvPr>
              <p:cNvSpPr txBox="1"/>
              <p:nvPr/>
            </p:nvSpPr>
            <p:spPr>
              <a:xfrm>
                <a:off x="6585857" y="2331870"/>
                <a:ext cx="541020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Каждый </a:t>
                </a:r>
                <a:r>
                  <a:rPr lang="en-US" dirty="0"/>
                  <a:t>acceptor </a:t>
                </a:r>
                <a:r>
                  <a:rPr lang="ru-RU" dirty="0"/>
                  <a:t>принял своё значение. Большинства никакое значение уже не наберёт.</a:t>
                </a:r>
                <a:endParaRPr lang="en-US" dirty="0"/>
              </a:p>
              <a:p>
                <a:endParaRPr lang="en-US" dirty="0"/>
              </a:p>
              <a:p>
                <a:r>
                  <a:rPr lang="ru-RU" b="1" dirty="0"/>
                  <a:t>Идея</a:t>
                </a:r>
                <a:r>
                  <a:rPr lang="ru-RU" dirty="0"/>
                  <a:t>: правильно предлагать не сами значения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а пары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натуральное число, номер эпохи </a:t>
                </a:r>
                <a:r>
                  <a:rPr lang="en-US" dirty="0"/>
                  <a:t>proposer’</a:t>
                </a:r>
                <a:r>
                  <a:rPr lang="ru-RU" dirty="0"/>
                  <a:t>а. </a:t>
                </a:r>
                <a:r>
                  <a:rPr lang="en-US" dirty="0"/>
                  <a:t>Acceptor’</a:t>
                </a:r>
                <a:r>
                  <a:rPr lang="ru-RU" dirty="0"/>
                  <a:t>ы должны принимать пары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предлагаемое значение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/>
                  <a:t> одно и то же.</a:t>
                </a:r>
              </a:p>
              <a:p>
                <a:endParaRPr lang="ru-RU" dirty="0"/>
              </a:p>
              <a:p>
                <a:r>
                  <a:rPr lang="ru-RU" dirty="0"/>
                  <a:t>Дополнительная нумерация позволяет</a:t>
                </a:r>
                <a:r>
                  <a:rPr lang="en-US" dirty="0"/>
                  <a:t> </a:t>
                </a:r>
                <a:r>
                  <a:rPr lang="ru-RU" dirty="0"/>
                  <a:t>ранжировать предложения по времени их появления. Процессы-</a:t>
                </a:r>
                <a:r>
                  <a:rPr lang="en-US" dirty="0"/>
                  <a:t>proposer’</a:t>
                </a:r>
                <a:r>
                  <a:rPr lang="ru-RU" dirty="0"/>
                  <a:t>ы могут использовать эту нумерацию, чтобы договориться </a:t>
                </a:r>
                <a:r>
                  <a:rPr lang="ru-RU" b="1" dirty="0"/>
                  <a:t>не предлагать заведомо устаревшие значения</a:t>
                </a:r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C9276B-DEC1-7C42-8004-09D8527BD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857" y="2331870"/>
                <a:ext cx="5410200" cy="3970318"/>
              </a:xfrm>
              <a:prstGeom prst="rect">
                <a:avLst/>
              </a:prstGeom>
              <a:blipFill>
                <a:blip r:embed="rId3"/>
                <a:stretch>
                  <a:fillRect l="-937" t="-639" b="-15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689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634069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634069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188" b="-5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5103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26076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Напоминание о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aseline="0" dirty="0"/>
                        <a:t>При открытии файла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 сообщает клиенту </a:t>
                      </a:r>
                      <a:r>
                        <a:rPr lang="en-US" sz="1800" baseline="0" dirty="0"/>
                        <a:t>“file layout”</a:t>
                      </a:r>
                      <a:r>
                        <a:rPr lang="ru-RU" sz="1800" baseline="0" dirty="0"/>
                        <a:t>, т.е. где находятся данные файла и по какому протоколу они доступны.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3C82F06-5ACC-B946-9651-8EEAC44E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2364"/>
            <a:ext cx="6594531" cy="52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03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1551752"/>
                  </p:ext>
                </p:extLst>
              </p:nvPr>
            </p:nvGraphicFramePr>
            <p:xfrm>
              <a:off x="0" y="365761"/>
              <a:ext cx="12192000" cy="3108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Требование</a:t>
                          </a:r>
                          <a:r>
                            <a:rPr lang="en-US" sz="1800" b="1" dirty="0"/>
                            <a:t> 2a</a:t>
                          </a:r>
                          <a:r>
                            <a:rPr lang="en-US" sz="1800" dirty="0"/>
                            <a:t>: </a:t>
                          </a:r>
                          <a:r>
                            <a:rPr lang="ru-RU" sz="1800" dirty="0"/>
                            <a:t>в пределах одного процесса-</a:t>
                          </a:r>
                          <a:r>
                            <a:rPr lang="en-US" sz="1800" dirty="0"/>
                            <a:t>proposer’</a:t>
                          </a:r>
                          <a:r>
                            <a:rPr lang="ru-RU" sz="1800" dirty="0"/>
                            <a:t>а каждый запрос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propose(n, v)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использует номер эпохи, строго больший, чем номера, использованные предыдущими запросами.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23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1551752"/>
                  </p:ext>
                </p:extLst>
              </p:nvPr>
            </p:nvGraphicFramePr>
            <p:xfrm>
              <a:off x="0" y="365761"/>
              <a:ext cx="12192000" cy="3108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8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Требование</a:t>
                          </a:r>
                          <a:r>
                            <a:rPr lang="en-US" sz="1800" b="1" dirty="0"/>
                            <a:t> 2a</a:t>
                          </a:r>
                          <a:r>
                            <a:rPr lang="en-US" sz="1800" dirty="0"/>
                            <a:t>: </a:t>
                          </a:r>
                          <a:r>
                            <a:rPr lang="ru-RU" sz="1800" dirty="0"/>
                            <a:t>в пределах одного процесса-</a:t>
                          </a:r>
                          <a:r>
                            <a:rPr lang="en-US" sz="1800" dirty="0"/>
                            <a:t>proposer’</a:t>
                          </a:r>
                          <a:r>
                            <a:rPr lang="ru-RU" sz="1800" dirty="0"/>
                            <a:t>а каждый запрос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propose(n, v)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использует номер эпохи, строго больший, чем номера, использованные предыдущими запросами.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232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8317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176347"/>
                  </p:ext>
                </p:extLst>
              </p:nvPr>
            </p:nvGraphicFramePr>
            <p:xfrm>
              <a:off x="0" y="365761"/>
              <a:ext cx="12192000" cy="3108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Требование</a:t>
                          </a:r>
                          <a:r>
                            <a:rPr lang="en-US" sz="1800" b="1" dirty="0"/>
                            <a:t> 2a</a:t>
                          </a:r>
                          <a:r>
                            <a:rPr lang="en-US" sz="1800" dirty="0"/>
                            <a:t>: </a:t>
                          </a:r>
                          <a:r>
                            <a:rPr lang="ru-RU" sz="1800" dirty="0"/>
                            <a:t>в пределах одного процесса-</a:t>
                          </a:r>
                          <a:r>
                            <a:rPr lang="en-US" sz="1800" dirty="0"/>
                            <a:t>proposer’</a:t>
                          </a:r>
                          <a:r>
                            <a:rPr lang="ru-RU" sz="1800" dirty="0"/>
                            <a:t>а каждый запрос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propose(n, v)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использует номер эпохи, строго больший, чем номера, использованные предыдущими запросами.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Требование </a:t>
                          </a:r>
                          <a:r>
                            <a:rPr lang="en-US" sz="1800" b="1" dirty="0"/>
                            <a:t>2b</a:t>
                          </a:r>
                          <a:r>
                            <a:rPr lang="en-US" sz="1800" dirty="0"/>
                            <a:t>: </a:t>
                          </a:r>
                          <a:r>
                            <a:rPr lang="ru-RU" sz="1800" dirty="0"/>
                            <a:t>разные процессы-</a:t>
                          </a:r>
                          <a:r>
                            <a:rPr lang="en-US" sz="1800" dirty="0"/>
                            <a:t>proposer’</a:t>
                          </a:r>
                          <a:r>
                            <a:rPr lang="ru-RU" sz="1800" dirty="0"/>
                            <a:t>ы выбирают номера эпох из непересекающихся множеств</a:t>
                          </a:r>
                          <a:r>
                            <a:rPr lang="en-US" sz="1800" dirty="0"/>
                            <a:t>*</a:t>
                          </a:r>
                          <a:r>
                            <a:rPr lang="ru-RU" sz="1800" dirty="0"/>
                            <a:t>, чтобы обеспечить глобальную уникальность «временных меток».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23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176347"/>
                  </p:ext>
                </p:extLst>
              </p:nvPr>
            </p:nvGraphicFramePr>
            <p:xfrm>
              <a:off x="0" y="365761"/>
              <a:ext cx="12192000" cy="3108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87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Требование</a:t>
                          </a:r>
                          <a:r>
                            <a:rPr lang="en-US" sz="1800" b="1" dirty="0"/>
                            <a:t> 2a</a:t>
                          </a:r>
                          <a:r>
                            <a:rPr lang="en-US" sz="1800" dirty="0"/>
                            <a:t>: </a:t>
                          </a:r>
                          <a:r>
                            <a:rPr lang="ru-RU" sz="1800" dirty="0"/>
                            <a:t>в пределах одного процесса-</a:t>
                          </a:r>
                          <a:r>
                            <a:rPr lang="en-US" sz="1800" dirty="0"/>
                            <a:t>proposer’</a:t>
                          </a:r>
                          <a:r>
                            <a:rPr lang="ru-RU" sz="1800" dirty="0"/>
                            <a:t>а каждый запрос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propose(n, v)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использует номер эпохи, строго больший, чем номера, использованные предыдущими запросами.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Требование </a:t>
                          </a:r>
                          <a:r>
                            <a:rPr lang="en-US" sz="1800" b="1" dirty="0"/>
                            <a:t>2b</a:t>
                          </a:r>
                          <a:r>
                            <a:rPr lang="en-US" sz="1800" dirty="0"/>
                            <a:t>: </a:t>
                          </a:r>
                          <a:r>
                            <a:rPr lang="ru-RU" sz="1800" dirty="0"/>
                            <a:t>разные процессы-</a:t>
                          </a:r>
                          <a:r>
                            <a:rPr lang="en-US" sz="1800" dirty="0"/>
                            <a:t>proposer’</a:t>
                          </a:r>
                          <a:r>
                            <a:rPr lang="ru-RU" sz="1800" dirty="0"/>
                            <a:t>ы выбирают номера эпох из непересекающихся множеств</a:t>
                          </a:r>
                          <a:r>
                            <a:rPr lang="en-US" sz="1800" dirty="0"/>
                            <a:t>*</a:t>
                          </a:r>
                          <a:r>
                            <a:rPr lang="ru-RU" sz="1800" dirty="0"/>
                            <a:t>, чтобы обеспечить глобальную уникальность «временных меток».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23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D5392-6CA5-9542-AAA6-CD8E8204F031}"/>
                  </a:ext>
                </a:extLst>
              </p:cNvPr>
              <p:cNvSpPr txBox="1"/>
              <p:nvPr/>
            </p:nvSpPr>
            <p:spPr>
              <a:xfrm>
                <a:off x="0" y="6122907"/>
                <a:ext cx="11299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i="1" dirty="0">
                    <a:solidFill>
                      <a:schemeClr val="bg1">
                        <a:lumMod val="75000"/>
                      </a:schemeClr>
                    </a:solidFill>
                  </a:rPr>
                  <a:t>* В системе с </a:t>
                </a:r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N proposer’</a:t>
                </a:r>
                <a:r>
                  <a:rPr lang="ru-RU" i="1" dirty="0" err="1">
                    <a:solidFill>
                      <a:schemeClr val="bg1">
                        <a:lumMod val="75000"/>
                      </a:schemeClr>
                    </a:solidFill>
                  </a:rPr>
                  <a:t>ами</a:t>
                </a:r>
                <a:r>
                  <a:rPr lang="ru-RU" i="1" dirty="0">
                    <a:solidFill>
                      <a:schemeClr val="bg1">
                        <a:lumMod val="75000"/>
                      </a:schemeClr>
                    </a:solidFill>
                  </a:rPr>
                  <a:t> можно взять множества эпох вида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{0, 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2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…}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{1, 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+1, 2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+1, …}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, …</a:t>
                </a:r>
                <a:endParaRPr lang="ru-RU" i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D5392-6CA5-9542-AAA6-CD8E8204F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22907"/>
                <a:ext cx="11299372" cy="369332"/>
              </a:xfrm>
              <a:prstGeom prst="rect">
                <a:avLst/>
              </a:prstGeom>
              <a:blipFill>
                <a:blip r:embed="rId4"/>
                <a:stretch>
                  <a:fillRect l="-337" t="-3333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33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5795287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Напоминание (требование 0)</a:t>
                          </a:r>
                          <a:r>
                            <a:rPr lang="ru-RU" sz="1800" dirty="0"/>
                            <a:t>: процесс-</a:t>
                          </a:r>
                          <a:r>
                            <a:rPr lang="en-US" sz="1800" dirty="0"/>
                            <a:t>acceptor </a:t>
                          </a:r>
                          <a:r>
                            <a:rPr lang="ru-RU" sz="1800" dirty="0"/>
                            <a:t>может принять не более одного предложенного значения.</a:t>
                          </a:r>
                        </a:p>
                        <a:p>
                          <a:endParaRPr lang="ru-RU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ru-RU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5795287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26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319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Напоминание (требование 0)</a:t>
                          </a:r>
                          <a:r>
                            <a:rPr lang="ru-RU" sz="1800" dirty="0"/>
                            <a:t>: процесс-</a:t>
                          </a:r>
                          <a:r>
                            <a:rPr lang="en-US" sz="1800" dirty="0"/>
                            <a:t>acceptor </a:t>
                          </a:r>
                          <a:r>
                            <a:rPr lang="ru-RU" sz="1800" dirty="0"/>
                            <a:t>может принять не более одного предложенного значения.</a:t>
                          </a:r>
                        </a:p>
                        <a:p>
                          <a:endParaRPr lang="ru-RU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ru-RU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0323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Напоминание (требование 0)</a:t>
                          </a:r>
                          <a:r>
                            <a:rPr lang="ru-RU" sz="1800" dirty="0"/>
                            <a:t>: процесс-</a:t>
                          </a:r>
                          <a:r>
                            <a:rPr lang="en-US" sz="1800" dirty="0"/>
                            <a:t>acceptor </a:t>
                          </a:r>
                          <a:r>
                            <a:rPr lang="ru-RU" sz="1800" dirty="0"/>
                            <a:t>может принять не более одного предложенного значения.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ru-RU" b="1" dirty="0"/>
                            <a:t>Требование </a:t>
                          </a:r>
                          <a:r>
                            <a:rPr lang="en-US" b="1" dirty="0"/>
                            <a:t>0’</a:t>
                          </a:r>
                          <a:r>
                            <a:rPr lang="en-US" dirty="0"/>
                            <a:t>: </a:t>
                          </a:r>
                          <a:r>
                            <a:rPr lang="ru-RU" dirty="0"/>
                            <a:t>процесс-</a:t>
                          </a:r>
                          <a:r>
                            <a:rPr lang="en-US" dirty="0"/>
                            <a:t>acceptor </a:t>
                          </a:r>
                          <a:r>
                            <a:rPr lang="ru-RU" dirty="0"/>
                            <a:t>может принимать несколько значений, если они отличаются только эпохой: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), 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), … (</m:t>
                              </m:r>
                              <m:sSub>
                                <m:sSubPr>
                                  <m:ctrlP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для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&lt; … </m:t>
                              </m:r>
                              <m:sSub>
                                <m:sSubPr>
                                  <m:ctrlP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26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319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503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6354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4654323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Напоминание</a:t>
                          </a:r>
                          <a:r>
                            <a:rPr lang="ru-RU" sz="1800" b="0" dirty="0"/>
                            <a:t>: </a:t>
                          </a:r>
                          <a:r>
                            <a:rPr lang="ru-RU" sz="1800" dirty="0"/>
                            <a:t>Будем считать значение выбранным, если его </a:t>
                          </a:r>
                          <a:r>
                            <a:rPr lang="ru-RU" sz="1800" i="1" dirty="0"/>
                            <a:t>приняло</a:t>
                          </a:r>
                          <a:r>
                            <a:rPr lang="ru-RU" sz="1800" dirty="0"/>
                            <a:t> большинство процессов-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4654323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26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319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Напоминание</a:t>
                          </a:r>
                          <a:r>
                            <a:rPr lang="ru-RU" sz="1800" b="0" dirty="0"/>
                            <a:t>: </a:t>
                          </a:r>
                          <a:r>
                            <a:rPr lang="ru-RU" sz="1800" dirty="0"/>
                            <a:t>Будем считать значение выбранным, если его </a:t>
                          </a:r>
                          <a:r>
                            <a:rPr lang="ru-RU" sz="1800" i="1" dirty="0"/>
                            <a:t>приняло</a:t>
                          </a:r>
                          <a:r>
                            <a:rPr lang="ru-RU" sz="1800" dirty="0"/>
                            <a:t> большинство процессов-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36471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6486906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1" dirty="0"/>
                            <a:t>Напоминание</a:t>
                          </a:r>
                          <a:r>
                            <a:rPr lang="ru-RU" sz="1800" b="0" dirty="0"/>
                            <a:t>: </a:t>
                          </a:r>
                          <a:r>
                            <a:rPr lang="ru-RU" sz="1800" dirty="0"/>
                            <a:t>Будем считать значение выбранным, если его </a:t>
                          </a:r>
                          <a:r>
                            <a:rPr lang="ru-RU" sz="1800" i="1" dirty="0"/>
                            <a:t>приняло</a:t>
                          </a:r>
                          <a:r>
                            <a:rPr lang="ru-RU" sz="1800" dirty="0"/>
                            <a:t> большинство процессов-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Поскольку мы разрешили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ам</a:t>
                          </a:r>
                          <a:r>
                            <a:rPr lang="ru-RU" sz="1800" dirty="0"/>
                            <a:t> принимать несколько предложений вида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oMath>
                          </a14:m>
                          <a:r>
                            <a:rPr lang="ru-RU" dirty="0"/>
                            <a:t>, мы должны разрешить ситуацию, когда большинство </a:t>
                          </a:r>
                          <a:r>
                            <a:rPr lang="en-US" dirty="0"/>
                            <a:t>accepter’</a:t>
                          </a:r>
                          <a:r>
                            <a:rPr lang="ru-RU" dirty="0" err="1"/>
                            <a:t>ов</a:t>
                          </a:r>
                          <a:r>
                            <a:rPr lang="ru-RU" dirty="0"/>
                            <a:t> выбрало</a:t>
                          </a:r>
                          <a:r>
                            <a:rPr lang="ru-RU" baseline="0" dirty="0"/>
                            <a:t>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ru-RU" dirty="0"/>
                            <a:t> с разными номерами</a:t>
                          </a:r>
                          <a:r>
                            <a:rPr lang="ru-RU" baseline="0" dirty="0"/>
                            <a:t> эпох</a:t>
                          </a:r>
                          <a:r>
                            <a:rPr lang="ru-RU" dirty="0"/>
                            <a:t>. Надо только потребовать, чтобы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у всех выбранных пар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было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6486906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6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3192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50323" r="-104" b="-3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7371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3979576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3979576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28793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2939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запомнить номер эпохи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, чтобы не принимать запросы с меньшими номерами. В ответ отослать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baseline="0" dirty="0"/>
                            <a:t>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– </a:t>
                          </a:r>
                          <a:r>
                            <a:rPr lang="ru-RU" sz="1700" dirty="0"/>
                            <a:t>принятое ранее значение, или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, если принятого значения ещё нет.</a:t>
                          </a: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b="-28793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6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42938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2872568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запомнить номер эпохи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, чтобы не принимать запросы с меньшими номерами. В ответ отослать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baseline="0" dirty="0"/>
                            <a:t>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– </a:t>
                          </a:r>
                          <a:r>
                            <a:rPr lang="ru-RU" sz="1700" dirty="0"/>
                            <a:t>принятое ранее значение, или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, если принятого значения ещё нет.</a:t>
                          </a:r>
                          <a:br>
                            <a:rPr lang="en-US" sz="1700" dirty="0"/>
                          </a:br>
                          <a:r>
                            <a:rPr lang="ru-RU" sz="1700" b="1" dirty="0"/>
                            <a:t>Замечание:</a:t>
                          </a:r>
                          <a:r>
                            <a:rPr lang="ru-RU" sz="1700" dirty="0"/>
                            <a:t> в ответе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обязательно</a:t>
                          </a:r>
                          <a:r>
                            <a:rPr lang="en-US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sz="17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2872568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887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208" b="-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6707" r="-208" b="-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6357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297680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запомнить номер эпохи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, чтобы не принимать запросы с меньшими номерами. В ответ отослать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baseline="0" dirty="0"/>
                            <a:t>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– </a:t>
                          </a:r>
                          <a:r>
                            <a:rPr lang="ru-RU" sz="1700" dirty="0"/>
                            <a:t>принятое ранее значение, или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, если принятого значения ещё нет.</a:t>
                          </a:r>
                          <a:br>
                            <a:rPr lang="en-US" sz="1700" dirty="0"/>
                          </a:br>
                          <a:r>
                            <a:rPr lang="ru-RU" sz="1700" b="1" dirty="0"/>
                            <a:t>Замечание:</a:t>
                          </a:r>
                          <a:r>
                            <a:rPr lang="ru-RU" sz="1700" dirty="0"/>
                            <a:t> в ответе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обязательно</a:t>
                          </a:r>
                          <a:r>
                            <a:rPr lang="en-US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sz="17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297680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887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208" b="-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6707" r="-208" b="-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754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930536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Напоминание о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aseline="0" dirty="0"/>
                        <a:t>При открытии файла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 сообщает клиенту </a:t>
                      </a:r>
                      <a:r>
                        <a:rPr lang="en-US" sz="1800" baseline="0" dirty="0"/>
                        <a:t>“file layout”</a:t>
                      </a:r>
                      <a:r>
                        <a:rPr lang="ru-RU" sz="1800" baseline="0" dirty="0"/>
                        <a:t>, т.е. где находятся данные файла и по какому протоколу они доступны.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Вопрос</a:t>
                      </a:r>
                      <a:r>
                        <a:rPr lang="ru-RU" sz="1800" baseline="0" dirty="0"/>
                        <a:t>: что делать с клиентом, который потерял связь с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сервером, но, потенциально, может ещё общаться со </a:t>
                      </a:r>
                      <a:r>
                        <a:rPr lang="en-US" sz="1800" baseline="0" dirty="0"/>
                        <a:t>storage-</a:t>
                      </a:r>
                      <a:r>
                        <a:rPr lang="ru-RU" sz="1800" baseline="0" dirty="0"/>
                        <a:t>сервером? Нельзя допускать ситуацию, когда два клиента модифицируют файл, не согласовываясь друг с другом.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73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380392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запомнить номер эпохи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, чтобы не принимать запросы с меньшими номерами. В ответ отослать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baseline="0" dirty="0"/>
                            <a:t>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– </a:t>
                          </a:r>
                          <a:r>
                            <a:rPr lang="ru-RU" sz="1700" dirty="0"/>
                            <a:t>принятое ранее значение, или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, если принятого значения ещё нет.</a:t>
                          </a:r>
                          <a:br>
                            <a:rPr lang="en-US" sz="1700" dirty="0"/>
                          </a:br>
                          <a:r>
                            <a:rPr lang="ru-RU" sz="1700" b="1" dirty="0"/>
                            <a:t>Замечание:</a:t>
                          </a:r>
                          <a:r>
                            <a:rPr lang="ru-RU" sz="1700" dirty="0"/>
                            <a:t> в ответе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обязательно</a:t>
                          </a:r>
                          <a:r>
                            <a:rPr lang="en-US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sz="17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больше запомненного номера эпохи, принять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и ответить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accept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1380392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887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208" b="-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6707" r="-208" b="-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92240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4113725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Правильно предлагать не сами значения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а пары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– </a:t>
                          </a:r>
                          <a:r>
                            <a:rPr lang="ru-RU" dirty="0"/>
                            <a:t>натуральное число, номер эпохи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а. </a:t>
                          </a:r>
                          <a:r>
                            <a:rPr lang="en-US" dirty="0"/>
                            <a:t>Acceptor’</a:t>
                          </a:r>
                          <a:r>
                            <a:rPr lang="ru-RU" dirty="0"/>
                            <a:t>ы должны принимать пары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</a:t>
                          </a:r>
                          <a:r>
                            <a:rPr lang="ru-RU" dirty="0"/>
                            <a:t>где предлагаемое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 одно и то же.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r>
                            <a:rPr lang="ru-RU" dirty="0"/>
                            <a:t>Дополнительная нумерация позволяет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ранжировать предложения по времени их появления. Процессы-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ы могут использовать эту нумерацию, чтобы договориться </a:t>
                          </a:r>
                          <a:r>
                            <a:rPr lang="ru-RU" b="1" dirty="0"/>
                            <a:t>не предлагать заведомо устаревшие значения</a:t>
                          </a:r>
                          <a:r>
                            <a:rPr lang="ru-RU" dirty="0"/>
                            <a:t>.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Дождаться ответов </a:t>
                          </a:r>
                          <a:r>
                            <a:rPr lang="en-US" sz="1700" baseline="0" dirty="0"/>
                            <a:t>accept </a:t>
                          </a:r>
                          <a:r>
                            <a:rPr lang="ru-RU" sz="1700" baseline="0" dirty="0"/>
                            <a:t>от большинства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ов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В случае таймаута вернуться к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запомнить номер эпохи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, чтобы не принимать запросы с меньшими номерами. В ответ отослать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baseline="0" dirty="0"/>
                            <a:t>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– </a:t>
                          </a:r>
                          <a:r>
                            <a:rPr lang="ru-RU" sz="1700" dirty="0"/>
                            <a:t>принятое ранее значение, или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, если принятого значения ещё нет.</a:t>
                          </a:r>
                          <a:br>
                            <a:rPr lang="en-US" sz="1700" dirty="0"/>
                          </a:br>
                          <a:r>
                            <a:rPr lang="ru-RU" sz="1700" b="1" dirty="0"/>
                            <a:t>Замечание:</a:t>
                          </a:r>
                          <a:r>
                            <a:rPr lang="ru-RU" sz="1700" dirty="0"/>
                            <a:t> в ответе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обязательно</a:t>
                          </a:r>
                          <a:r>
                            <a:rPr lang="en-US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sz="17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больше запомненного номера эпохи, принять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и ответить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accept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4113725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Наводящие соображения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9482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208" b="-2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6707" r="-208" b="-23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05918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4788011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4788011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86413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003718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003718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8763E9-35FE-DE43-A9B7-ECE3451604E3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8763E9-35FE-DE43-A9B7-ECE34516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5AF3E2-7ED1-D24D-977F-2083CF88FE38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233227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b="1" dirty="0"/>
                  <a:t>Замечание</a:t>
                </a:r>
                <a:r>
                  <a:rPr lang="ru-RU" dirty="0"/>
                  <a:t>: мы рассматриваем </a:t>
                </a:r>
                <a:r>
                  <a:rPr lang="ru-RU" b="1" dirty="0"/>
                  <a:t>минимальную</a:t>
                </a:r>
                <a:br>
                  <a:rPr lang="ru-RU" dirty="0"/>
                </a:br>
                <a:r>
                  <a:rPr lang="ru-RU" dirty="0"/>
                  <a:t>эпоху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/>
                  <a:t>,</a:t>
                </a:r>
                <a:r>
                  <a:rPr lang="en-US" dirty="0"/>
                  <a:t> </a:t>
                </a:r>
                <a:r>
                  <a:rPr lang="ru-RU" dirty="0"/>
                  <a:t>в которую испущен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ru-RU" dirty="0"/>
                  <a:t>В эту эпоху все остальные </a:t>
                </a:r>
                <a:r>
                  <a:rPr lang="en-US" dirty="0"/>
                  <a:t>acceptor’</a:t>
                </a:r>
                <a:r>
                  <a:rPr lang="ru-RU" dirty="0"/>
                  <a:t>ы из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ещё не</a:t>
                </a:r>
                <a:br>
                  <a:rPr lang="ru-RU" dirty="0"/>
                </a:br>
                <a:r>
                  <a:rPr lang="ru-RU" dirty="0"/>
                  <a:t>отправляли </a:t>
                </a:r>
                <a:r>
                  <a:rPr lang="en-US" dirty="0"/>
                  <a:t>accept’</a:t>
                </a:r>
                <a:r>
                  <a:rPr lang="ru-RU" dirty="0"/>
                  <a:t>ы после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5AF3E2-7ED1-D24D-977F-2083CF88F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233227" cy="1477328"/>
              </a:xfrm>
              <a:prstGeom prst="rect">
                <a:avLst/>
              </a:prstGeom>
              <a:blipFill>
                <a:blip r:embed="rId7"/>
                <a:stretch>
                  <a:fillRect l="-966" t="-1709" r="-725" b="-59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66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184371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en-US" sz="1800" dirty="0"/>
                            <a:t> 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184371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A69374-767C-9846-BFCC-9D028D392820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038AD5-43C3-814B-94EC-E0373855FEF1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038AD5-43C3-814B-94EC-E0373855F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305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787674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787674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A69374-767C-9846-BFCC-9D028D392820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5E2A99-C2BE-C544-A052-B740F1F607B0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5E2A99-C2BE-C544-A052-B740F1F6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3A90A7-BD39-DC41-BA40-607B343E569E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Сообщение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посылается</a:t>
                </a:r>
                <a:br>
                  <a:rPr lang="en-US" dirty="0"/>
                </a:br>
                <a:r>
                  <a:rPr lang="ru-RU" dirty="0"/>
                  <a:t>только в ответ на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</a:t>
                </a:r>
                <a:r>
                  <a:rPr lang="ru-RU" dirty="0"/>
                  <a:t>отправляет </a:t>
                </a:r>
                <a:r>
                  <a:rPr lang="en-US" dirty="0"/>
                  <a:t>propose </a:t>
                </a:r>
                <a:r>
                  <a:rPr lang="ru-RU" dirty="0"/>
                  <a:t>только тем </a:t>
                </a:r>
                <a:r>
                  <a:rPr lang="en-US" dirty="0"/>
                  <a:t>acceptor’</a:t>
                </a:r>
                <a:r>
                  <a:rPr lang="ru-RU" dirty="0" err="1"/>
                  <a:t>ам</a:t>
                </a:r>
                <a:r>
                  <a:rPr lang="ru-RU" dirty="0"/>
                  <a:t>,</a:t>
                </a:r>
                <a:br>
                  <a:rPr lang="ru-RU" dirty="0"/>
                </a:br>
                <a:r>
                  <a:rPr lang="ru-RU" dirty="0"/>
                  <a:t>которые ответили </a:t>
                </a:r>
                <a:r>
                  <a:rPr lang="en-US" dirty="0"/>
                  <a:t>promise.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3A90A7-BD39-DC41-BA40-607B343E5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7"/>
                <a:stretch>
                  <a:fillRect l="-1013" t="-2105" b="-7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173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500104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500104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22477" y="4628543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48DEC-D17C-7B44-9BAB-E6124E096EBE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48DEC-D17C-7B44-9BAB-E6124E096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EFFA9D-9E2E-2541-A439-4E135A91487B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Сообщение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посылается</a:t>
                </a:r>
                <a:br>
                  <a:rPr lang="en-US" dirty="0"/>
                </a:br>
                <a:r>
                  <a:rPr lang="ru-RU" dirty="0"/>
                  <a:t>только в ответ на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</a:t>
                </a:r>
                <a:r>
                  <a:rPr lang="ru-RU" dirty="0"/>
                  <a:t>отправляет </a:t>
                </a:r>
                <a:r>
                  <a:rPr lang="en-US" dirty="0"/>
                  <a:t>propose </a:t>
                </a:r>
                <a:r>
                  <a:rPr lang="ru-RU" dirty="0"/>
                  <a:t>только тем </a:t>
                </a:r>
                <a:r>
                  <a:rPr lang="en-US" dirty="0"/>
                  <a:t>acceptor’</a:t>
                </a:r>
                <a:r>
                  <a:rPr lang="ru-RU" dirty="0" err="1"/>
                  <a:t>ам</a:t>
                </a:r>
                <a:r>
                  <a:rPr lang="ru-RU" dirty="0"/>
                  <a:t>,</a:t>
                </a:r>
                <a:br>
                  <a:rPr lang="ru-RU" dirty="0"/>
                </a:br>
                <a:r>
                  <a:rPr lang="ru-RU" dirty="0"/>
                  <a:t>которые ответили </a:t>
                </a:r>
                <a:r>
                  <a:rPr lang="en-US" dirty="0"/>
                  <a:t>promise.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EFFA9D-9E2E-2541-A439-4E135A914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8"/>
                <a:stretch>
                  <a:fillRect l="-1013" t="-2105" b="-7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382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405227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405227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391098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354165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41650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49671" y="3358064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68161" y="2989813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161" y="2989813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1EE8A8B-A16E-1048-8ED1-145FC9D12D0F}"/>
              </a:ext>
            </a:extLst>
          </p:cNvPr>
          <p:cNvSpPr txBox="1"/>
          <p:nvPr/>
        </p:nvSpPr>
        <p:spPr>
          <a:xfrm>
            <a:off x="1314947" y="2046534"/>
            <a:ext cx="2271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Возможна ли такая последовательность событий?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8026EA-3A33-9B4F-8BF4-5EE5E1BCA0A2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8026EA-3A33-9B4F-8BF4-5EE5E1BCA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9A5550-A04E-CF4E-AB95-0531FCD7C7C7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Сообщение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посылается</a:t>
                </a:r>
                <a:br>
                  <a:rPr lang="en-US" dirty="0"/>
                </a:br>
                <a:r>
                  <a:rPr lang="ru-RU" dirty="0"/>
                  <a:t>только в ответ на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</a:t>
                </a:r>
                <a:r>
                  <a:rPr lang="ru-RU" dirty="0"/>
                  <a:t>отправляет </a:t>
                </a:r>
                <a:r>
                  <a:rPr lang="en-US" dirty="0"/>
                  <a:t>propose </a:t>
                </a:r>
                <a:r>
                  <a:rPr lang="ru-RU" dirty="0"/>
                  <a:t>только тем </a:t>
                </a:r>
                <a:r>
                  <a:rPr lang="en-US" dirty="0"/>
                  <a:t>acceptor’</a:t>
                </a:r>
                <a:r>
                  <a:rPr lang="ru-RU" dirty="0" err="1"/>
                  <a:t>ам</a:t>
                </a:r>
                <a:r>
                  <a:rPr lang="ru-RU" dirty="0"/>
                  <a:t>,</a:t>
                </a:r>
                <a:br>
                  <a:rPr lang="ru-RU" dirty="0"/>
                </a:br>
                <a:r>
                  <a:rPr lang="ru-RU" dirty="0"/>
                  <a:t>которые ответили </a:t>
                </a:r>
                <a:r>
                  <a:rPr lang="en-US" dirty="0"/>
                  <a:t>promise.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9A5550-A04E-CF4E-AB95-0531FCD7C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8"/>
                <a:stretch>
                  <a:fillRect l="-1013" t="-2105" b="-7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340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808614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808614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391098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354165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41650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49671" y="3358064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68161" y="2989813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161" y="2989813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1EE8A8B-A16E-1048-8ED1-145FC9D12D0F}"/>
              </a:ext>
            </a:extLst>
          </p:cNvPr>
          <p:cNvSpPr txBox="1"/>
          <p:nvPr/>
        </p:nvSpPr>
        <p:spPr>
          <a:xfrm>
            <a:off x="1314947" y="2046534"/>
            <a:ext cx="2271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Возможна ли такая последовательность событий?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7695A5-5663-BF4D-B8B9-0E8C20113F7F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7695A5-5663-BF4D-B8B9-0E8C20113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87DCD0-DB21-D541-8DE2-16A5BE01080F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Сообщение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посылается</a:t>
                </a:r>
                <a:br>
                  <a:rPr lang="en-US" dirty="0"/>
                </a:br>
                <a:r>
                  <a:rPr lang="ru-RU" dirty="0"/>
                  <a:t>только в ответ на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</a:t>
                </a:r>
                <a:r>
                  <a:rPr lang="ru-RU" dirty="0"/>
                  <a:t>отправляет </a:t>
                </a:r>
                <a:r>
                  <a:rPr lang="en-US" dirty="0"/>
                  <a:t>propose </a:t>
                </a:r>
                <a:r>
                  <a:rPr lang="ru-RU" dirty="0"/>
                  <a:t>только тем </a:t>
                </a:r>
                <a:r>
                  <a:rPr lang="en-US" dirty="0"/>
                  <a:t>acceptor’</a:t>
                </a:r>
                <a:r>
                  <a:rPr lang="ru-RU" dirty="0" err="1"/>
                  <a:t>ам</a:t>
                </a:r>
                <a:r>
                  <a:rPr lang="ru-RU" dirty="0"/>
                  <a:t>,</a:t>
                </a:r>
                <a:br>
                  <a:rPr lang="ru-RU" dirty="0"/>
                </a:br>
                <a:r>
                  <a:rPr lang="ru-RU" dirty="0"/>
                  <a:t>которые ответили </a:t>
                </a:r>
                <a:r>
                  <a:rPr lang="en-US" dirty="0"/>
                  <a:t>promise.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87DCD0-DB21-D541-8DE2-16A5BE01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8"/>
                <a:stretch>
                  <a:fillRect l="-1013" t="-2105" b="-7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346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235450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235450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22477" y="4628543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494B11-BB6E-2C4A-BF13-F184EC561255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494B11-BB6E-2C4A-BF13-F184EC561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46C1AD-638D-074D-AF41-EBEA7A3971BE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Сообщение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посылается</a:t>
                </a:r>
                <a:br>
                  <a:rPr lang="en-US" dirty="0"/>
                </a:br>
                <a:r>
                  <a:rPr lang="ru-RU" dirty="0"/>
                  <a:t>только в ответ на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</a:t>
                </a:r>
                <a:r>
                  <a:rPr lang="ru-RU" dirty="0"/>
                  <a:t>отправляет </a:t>
                </a:r>
                <a:r>
                  <a:rPr lang="en-US" dirty="0"/>
                  <a:t>propose </a:t>
                </a:r>
                <a:r>
                  <a:rPr lang="ru-RU" dirty="0"/>
                  <a:t>только тем </a:t>
                </a:r>
                <a:r>
                  <a:rPr lang="en-US" dirty="0"/>
                  <a:t>acceptor’</a:t>
                </a:r>
                <a:r>
                  <a:rPr lang="ru-RU" dirty="0" err="1"/>
                  <a:t>ам</a:t>
                </a:r>
                <a:r>
                  <a:rPr lang="ru-RU" dirty="0"/>
                  <a:t>,</a:t>
                </a:r>
                <a:br>
                  <a:rPr lang="ru-RU" dirty="0"/>
                </a:br>
                <a:r>
                  <a:rPr lang="ru-RU" dirty="0"/>
                  <a:t>которые ответили </a:t>
                </a:r>
                <a:r>
                  <a:rPr lang="en-US" dirty="0"/>
                  <a:t>promise.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46C1AD-638D-074D-AF41-EBEA7A397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8"/>
                <a:stretch>
                  <a:fillRect l="-1013" t="-2105" b="-7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D7679-2349-2646-8640-92F3E67FF5C2}"/>
              </a:ext>
            </a:extLst>
          </p:cNvPr>
          <p:cNvCxnSpPr>
            <a:cxnSpLocks/>
          </p:cNvCxnSpPr>
          <p:nvPr/>
        </p:nvCxnSpPr>
        <p:spPr>
          <a:xfrm flipH="1">
            <a:off x="1322474" y="5782436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A70FD1-C634-E34A-AD14-1442BA329953}"/>
                  </a:ext>
                </a:extLst>
              </p:cNvPr>
              <p:cNvSpPr txBox="1"/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A70FD1-C634-E34A-AD14-1442BA32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08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84208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Напоминание о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aseline="0" dirty="0"/>
                        <a:t>При открытии файла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 сообщает клиенту </a:t>
                      </a:r>
                      <a:r>
                        <a:rPr lang="en-US" sz="1800" baseline="0" dirty="0"/>
                        <a:t>“file layout”</a:t>
                      </a:r>
                      <a:r>
                        <a:rPr lang="ru-RU" sz="1800" baseline="0" dirty="0"/>
                        <a:t>, т.е. где находятся данные файла и по какому протоколу они доступны.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Вопрос</a:t>
                      </a:r>
                      <a:r>
                        <a:rPr lang="ru-RU" sz="1800" baseline="0" dirty="0"/>
                        <a:t>: что делать с клиентом, который потерял связь с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сервером, но, потенциально, может ещё общаться со </a:t>
                      </a:r>
                      <a:r>
                        <a:rPr lang="en-US" sz="1800" baseline="0" dirty="0"/>
                        <a:t>storage-</a:t>
                      </a:r>
                      <a:r>
                        <a:rPr lang="ru-RU" sz="1800" baseline="0" dirty="0"/>
                        <a:t>сервером? Нельзя допускать ситуацию, когда два клиента модифицируют файл, не согласовываясь друг с другом.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Решение в </a:t>
                      </a:r>
                      <a:r>
                        <a:rPr lang="en-US" sz="1800" b="1" baseline="0" dirty="0"/>
                        <a:t>NFSv4.1</a:t>
                      </a:r>
                      <a:r>
                        <a:rPr lang="en-US" sz="1800" baseline="0" dirty="0"/>
                        <a:t>:</a:t>
                      </a:r>
                      <a:r>
                        <a:rPr lang="ru-RU" sz="1800" baseline="0" dirty="0"/>
                        <a:t> каждому </a:t>
                      </a:r>
                      <a:r>
                        <a:rPr lang="en-US" sz="1800" baseline="0" dirty="0"/>
                        <a:t>file layout-</a:t>
                      </a:r>
                      <a:r>
                        <a:rPr lang="ru-RU" sz="1800" baseline="0" dirty="0"/>
                        <a:t>у назначается  </a:t>
                      </a:r>
                      <a:r>
                        <a:rPr lang="en-US" sz="1800" baseline="0" dirty="0"/>
                        <a:t>“layout lease” – </a:t>
                      </a:r>
                      <a:r>
                        <a:rPr lang="ru-RU" sz="1800" baseline="0" dirty="0"/>
                        <a:t>период времени, в течение которого клиенту можно пользоваться </a:t>
                      </a:r>
                      <a:r>
                        <a:rPr lang="en-US" sz="1800" baseline="0" dirty="0"/>
                        <a:t>layout-</a:t>
                      </a:r>
                      <a:r>
                        <a:rPr lang="ru-RU" sz="1800" baseline="0" dirty="0"/>
                        <a:t>ом. Если клиент не продляет свой </a:t>
                      </a:r>
                      <a:r>
                        <a:rPr lang="en-US" sz="1800" baseline="0" dirty="0"/>
                        <a:t>layout lease, </a:t>
                      </a:r>
                      <a:r>
                        <a:rPr lang="ru-RU" sz="1800" baseline="0" dirty="0"/>
                        <a:t>то </a:t>
                      </a:r>
                      <a:r>
                        <a:rPr lang="en-US" sz="1800" baseline="0" dirty="0"/>
                        <a:t>storage-</a:t>
                      </a:r>
                      <a:r>
                        <a:rPr lang="ru-RU" sz="1800" baseline="0" dirty="0"/>
                        <a:t>сервер перестанет принимать от него запросы.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47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221928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221928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22477" y="4628543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B69A4F-1A32-F347-BB89-82DD01A30EB2}"/>
              </a:ext>
            </a:extLst>
          </p:cNvPr>
          <p:cNvCxnSpPr>
            <a:cxnSpLocks/>
          </p:cNvCxnSpPr>
          <p:nvPr/>
        </p:nvCxnSpPr>
        <p:spPr>
          <a:xfrm flipH="1">
            <a:off x="1322474" y="5782436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44F08-0E92-484E-82E9-E986496FE69D}"/>
                  </a:ext>
                </a:extLst>
              </p:cNvPr>
              <p:cNvSpPr txBox="1"/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44F08-0E92-484E-82E9-E986496F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9B88A7-2654-8C47-A8A2-548C716F0DA7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9B88A7-2654-8C47-A8A2-548C716F0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94C21C-2D12-4B44-84EC-4AEC6AC38811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24521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Сообщение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посылается</a:t>
                </a:r>
                <a:br>
                  <a:rPr lang="en-US" dirty="0"/>
                </a:br>
                <a:r>
                  <a:rPr lang="ru-RU" dirty="0"/>
                  <a:t>только в ответ на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</a:t>
                </a:r>
                <a:r>
                  <a:rPr lang="ru-RU" dirty="0"/>
                  <a:t>отправляет </a:t>
                </a:r>
                <a:r>
                  <a:rPr lang="en-US" dirty="0"/>
                  <a:t>propose </a:t>
                </a:r>
                <a:r>
                  <a:rPr lang="ru-RU" dirty="0"/>
                  <a:t>только тем </a:t>
                </a:r>
                <a:r>
                  <a:rPr lang="en-US" dirty="0"/>
                  <a:t>acceptor’</a:t>
                </a:r>
                <a:r>
                  <a:rPr lang="ru-RU" dirty="0" err="1"/>
                  <a:t>ам</a:t>
                </a:r>
                <a:r>
                  <a:rPr lang="ru-RU" dirty="0"/>
                  <a:t>,</a:t>
                </a:r>
                <a:br>
                  <a:rPr lang="ru-RU" dirty="0"/>
                </a:br>
                <a:r>
                  <a:rPr lang="ru-RU" dirty="0"/>
                  <a:t>которые ответили </a:t>
                </a:r>
                <a:r>
                  <a:rPr lang="en-US" dirty="0"/>
                  <a:t>promise.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При наличии ответа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как </a:t>
                </a:r>
                <a:r>
                  <a:rPr lang="en-US" dirty="0"/>
                  <a:t>P</a:t>
                </a:r>
                <a:br>
                  <a:rPr lang="en-US" dirty="0"/>
                </a:br>
                <a:r>
                  <a:rPr lang="ru-RU" dirty="0"/>
                  <a:t>мог отправить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94C21C-2D12-4B44-84EC-4AEC6AC3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245218" cy="1754326"/>
              </a:xfrm>
              <a:prstGeom prst="rect">
                <a:avLst/>
              </a:prstGeom>
              <a:blipFill>
                <a:blip r:embed="rId9"/>
                <a:stretch>
                  <a:fillRect l="-966" t="-1439" b="-4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150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01725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01725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22477" y="4628543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B69A4F-1A32-F347-BB89-82DD01A30EB2}"/>
              </a:ext>
            </a:extLst>
          </p:cNvPr>
          <p:cNvCxnSpPr>
            <a:cxnSpLocks/>
          </p:cNvCxnSpPr>
          <p:nvPr/>
        </p:nvCxnSpPr>
        <p:spPr>
          <a:xfrm flipH="1">
            <a:off x="1322474" y="5782436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44F08-0E92-484E-82E9-E986496FE69D}"/>
                  </a:ext>
                </a:extLst>
              </p:cNvPr>
              <p:cNvSpPr txBox="1"/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44F08-0E92-484E-82E9-E986496F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3533526" y="4868731"/>
                <a:ext cx="287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26" y="4868731"/>
                <a:ext cx="2876557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638477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3615036" y="5236982"/>
            <a:ext cx="2795047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/>
              <p:nvPr/>
            </p:nvSpPr>
            <p:spPr>
              <a:xfrm>
                <a:off x="6218500" y="1513496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500" y="1513496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9349B-160D-BF4B-9A45-53A860F4BB08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9349B-160D-BF4B-9A45-53A860F4B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756F5E-7F45-D547-87D8-A2871878E719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245218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Сообщение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посылается</a:t>
                </a:r>
                <a:br>
                  <a:rPr lang="en-US" dirty="0"/>
                </a:br>
                <a:r>
                  <a:rPr lang="ru-RU" dirty="0"/>
                  <a:t>только в ответ на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</a:t>
                </a:r>
                <a:r>
                  <a:rPr lang="ru-RU" dirty="0"/>
                  <a:t>отправляет </a:t>
                </a:r>
                <a:r>
                  <a:rPr lang="en-US" dirty="0"/>
                  <a:t>propose </a:t>
                </a:r>
                <a:r>
                  <a:rPr lang="ru-RU" dirty="0"/>
                  <a:t>только тем </a:t>
                </a:r>
                <a:r>
                  <a:rPr lang="en-US" dirty="0"/>
                  <a:t>acceptor’</a:t>
                </a:r>
                <a:r>
                  <a:rPr lang="ru-RU" dirty="0" err="1"/>
                  <a:t>ам</a:t>
                </a:r>
                <a:r>
                  <a:rPr lang="ru-RU" dirty="0"/>
                  <a:t>,</a:t>
                </a:r>
                <a:br>
                  <a:rPr lang="ru-RU" dirty="0"/>
                </a:br>
                <a:r>
                  <a:rPr lang="ru-RU" dirty="0"/>
                  <a:t>которые ответили </a:t>
                </a:r>
                <a:r>
                  <a:rPr lang="en-US" dirty="0"/>
                  <a:t>promise.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При наличии ответа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как </a:t>
                </a:r>
                <a:r>
                  <a:rPr lang="en-US" dirty="0"/>
                  <a:t>P</a:t>
                </a:r>
                <a:br>
                  <a:rPr lang="en-US" dirty="0"/>
                </a:br>
                <a:r>
                  <a:rPr lang="ru-RU" dirty="0"/>
                  <a:t>мог отправить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ru-RU" dirty="0"/>
                </a:br>
                <a:br>
                  <a:rPr lang="en-US" dirty="0"/>
                </a:br>
                <a:r>
                  <a:rPr lang="ru-RU" dirty="0"/>
                  <a:t>Только при условии, что он ещё получил</a:t>
                </a:r>
                <a:br>
                  <a:rPr lang="ru-RU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756F5E-7F45-D547-87D8-A2871878E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245218" cy="2862322"/>
              </a:xfrm>
              <a:prstGeom prst="rect">
                <a:avLst/>
              </a:prstGeom>
              <a:blipFill>
                <a:blip r:embed="rId11"/>
                <a:stretch>
                  <a:fillRect l="-966" t="-885" b="-22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741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664466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664466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-80531" y="5790561"/>
                <a:ext cx="287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31" y="5790561"/>
                <a:ext cx="2876557" cy="369332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27707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979" y="6158812"/>
            <a:ext cx="2795047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/>
              <p:nvPr/>
            </p:nvSpPr>
            <p:spPr>
              <a:xfrm>
                <a:off x="2604443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443" y="1488268"/>
                <a:ext cx="4413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F75C19-1834-1947-A6C9-B9FF9A0A5A0A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34202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Посмотрим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внимательнее.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F75C19-1834-1947-A6C9-B9FF9A0A5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3420295" cy="369332"/>
              </a:xfrm>
              <a:prstGeom prst="rect">
                <a:avLst/>
              </a:prstGeom>
              <a:blipFill>
                <a:blip r:embed="rId6"/>
                <a:stretch>
                  <a:fillRect l="-1481" t="-6667" r="-370" b="-2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638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8580140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8580140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-80531" y="5790561"/>
                <a:ext cx="287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31" y="5790561"/>
                <a:ext cx="2876557" cy="369332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27707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979" y="6158812"/>
            <a:ext cx="2795047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361617" y="5223949"/>
                <a:ext cx="1966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17" y="5223949"/>
                <a:ext cx="1966949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979" y="5579587"/>
            <a:ext cx="2795047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709829-9810-8A4E-8034-B7BE4DD007C1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4466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Посмотрим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внимательнее.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отправит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только после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709829-9810-8A4E-8034-B7BE4DD0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4466094" cy="1200329"/>
              </a:xfrm>
              <a:prstGeom prst="rect">
                <a:avLst/>
              </a:prstGeom>
              <a:blipFill>
                <a:blip r:embed="rId6"/>
                <a:stretch>
                  <a:fillRect l="-1136" t="-2105" b="-73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33CA0-6E7B-EE46-929E-7F40926EFDA4}"/>
                  </a:ext>
                </a:extLst>
              </p:cNvPr>
              <p:cNvSpPr txBox="1"/>
              <p:nvPr/>
            </p:nvSpPr>
            <p:spPr>
              <a:xfrm>
                <a:off x="2604443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33CA0-6E7B-EE46-929E-7F40926E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443" y="1488268"/>
                <a:ext cx="4413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713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794399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794399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AB8212-FD79-D840-9B8E-0BDB2A0BD3B3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502515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Посмотрим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внимательнее.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отправит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только после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Чтобы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принял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надо, чтобы его</a:t>
                </a:r>
                <a:br>
                  <a:rPr lang="en-US" dirty="0"/>
                </a:br>
                <a:r>
                  <a:rPr lang="ru-RU" dirty="0"/>
                  <a:t>кто-то</a:t>
                </a:r>
                <a:r>
                  <a:rPr lang="en-US" dirty="0"/>
                  <a:t> </a:t>
                </a:r>
                <a:r>
                  <a:rPr lang="ru-RU" dirty="0"/>
                  <a:t>предложил.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AB8212-FD79-D840-9B8E-0BDB2A0B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5025158" cy="1754326"/>
              </a:xfrm>
              <a:prstGeom prst="rect">
                <a:avLst/>
              </a:prstGeom>
              <a:blipFill>
                <a:blip r:embed="rId9"/>
                <a:stretch>
                  <a:fillRect l="-1010" t="-1439" r="-253" b="-4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152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947380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947380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6401E2-1051-DC40-8C4A-DE916909DEB6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5122493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Посмотрим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внимательнее.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отправит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только после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Чтобы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принял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надо, чтобы его</a:t>
                </a:r>
                <a:br>
                  <a:rPr lang="en-US" dirty="0"/>
                </a:br>
                <a:r>
                  <a:rPr lang="ru-RU" dirty="0"/>
                  <a:t>кто-то</a:t>
                </a:r>
                <a:r>
                  <a:rPr lang="en-US" dirty="0"/>
                  <a:t> </a:t>
                </a:r>
                <a:r>
                  <a:rPr lang="ru-RU" dirty="0"/>
                  <a:t>предложил.</a:t>
                </a: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</a:t>
                </a:r>
                <a:r>
                  <a:rPr lang="ru-RU" dirty="0"/>
                  <a:t>предложит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только после того,</a:t>
                </a:r>
                <a:br>
                  <a:rPr lang="ru-RU" dirty="0"/>
                </a:br>
                <a:r>
                  <a:rPr lang="ru-RU" dirty="0"/>
                  <a:t>как получит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большинства</a:t>
                </a:r>
                <a:br>
                  <a:rPr lang="ru-RU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en-US" dirty="0"/>
                  <a:t>, </a:t>
                </a:r>
                <a:r>
                  <a:rPr lang="ru-RU" dirty="0"/>
                  <a:t>в частности, от одного из</a:t>
                </a:r>
                <a:br>
                  <a:rPr lang="en-US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ru-RU" dirty="0"/>
                  <a:t> из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6401E2-1051-DC40-8C4A-DE916909D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5122493" cy="2862322"/>
              </a:xfrm>
              <a:prstGeom prst="rect">
                <a:avLst/>
              </a:prstGeom>
              <a:blipFill>
                <a:blip r:embed="rId8"/>
                <a:stretch>
                  <a:fillRect l="-990" t="-885" b="-22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9DE1A5-DDD8-4A41-845B-421263123341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9DE1A5-DDD8-4A41-845B-421263123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9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9014D7-E504-7B43-B577-02E98C78FCCA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7628FD-8955-8D40-801A-4FD264DEB8E5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7628FD-8955-8D40-801A-4FD264DEB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51F698-9558-A742-BEF4-6DF3700E5027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750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73517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673517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F3D6F0-60B0-7340-8A11-92CDE9069D8F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867B8A-66A6-5E4D-BBCA-F2596AA9BFF9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867B8A-66A6-5E4D-BBCA-F2596AA9B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8052E9-F72D-C34A-AC69-020E7D97928C}"/>
              </a:ext>
            </a:extLst>
          </p:cNvPr>
          <p:cNvCxnSpPr>
            <a:cxnSpLocks/>
          </p:cNvCxnSpPr>
          <p:nvPr/>
        </p:nvCxnSpPr>
        <p:spPr>
          <a:xfrm>
            <a:off x="5886184" y="5019381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3C8F175-097B-DE42-A7A1-7F0341130AC6}"/>
                  </a:ext>
                </a:extLst>
              </p:cNvPr>
              <p:cNvSpPr txBox="1"/>
              <p:nvPr/>
            </p:nvSpPr>
            <p:spPr>
              <a:xfrm>
                <a:off x="5886184" y="4650049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3C8F175-097B-DE42-A7A1-7F0341130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4650049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BC9D222-0211-8546-8A1F-25B11F249A1E}"/>
              </a:ext>
            </a:extLst>
          </p:cNvPr>
          <p:cNvSpPr txBox="1"/>
          <p:nvPr/>
        </p:nvSpPr>
        <p:spPr>
          <a:xfrm>
            <a:off x="6212610" y="3816254"/>
            <a:ext cx="281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Каков порядок сообщений</a:t>
            </a:r>
            <a:br>
              <a:rPr lang="en-US" dirty="0"/>
            </a:br>
            <a:r>
              <a:rPr lang="en-US" dirty="0"/>
              <a:t>accept </a:t>
            </a:r>
            <a:r>
              <a:rPr lang="ru-RU" dirty="0"/>
              <a:t>и </a:t>
            </a:r>
            <a:r>
              <a:rPr lang="en-US" dirty="0"/>
              <a:t>promise?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76D98A-D776-C744-B805-2FBC727AA864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76D98A-D776-C744-B805-2FBC727A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2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8F3D6B-82EB-694F-B3B3-AAD7F9B798AC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4D88AE-BB53-8B4E-A1F0-61A3DD20BF3B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4D88AE-BB53-8B4E-A1F0-61A3DD20B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9DC46A-16D0-CE45-87A9-BD8B8C7DBFB4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138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4008546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4008546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5122493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Посмотрим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внимательнее.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отправит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только после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Чтобы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принял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надо, чтобы его</a:t>
                </a:r>
                <a:br>
                  <a:rPr lang="en-US" dirty="0"/>
                </a:br>
                <a:r>
                  <a:rPr lang="ru-RU" dirty="0"/>
                  <a:t>кто-то</a:t>
                </a:r>
                <a:r>
                  <a:rPr lang="en-US" dirty="0"/>
                  <a:t> </a:t>
                </a:r>
                <a:r>
                  <a:rPr lang="ru-RU" dirty="0"/>
                  <a:t>предложил.</a:t>
                </a: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</a:t>
                </a:r>
                <a:r>
                  <a:rPr lang="ru-RU" dirty="0"/>
                  <a:t>предложит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только после того,</a:t>
                </a:r>
                <a:br>
                  <a:rPr lang="ru-RU" dirty="0"/>
                </a:br>
                <a:r>
                  <a:rPr lang="ru-RU" dirty="0"/>
                  <a:t>как получит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большинства</a:t>
                </a:r>
                <a:br>
                  <a:rPr lang="ru-RU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en-US" dirty="0"/>
                  <a:t>, </a:t>
                </a:r>
                <a:r>
                  <a:rPr lang="ru-RU" dirty="0"/>
                  <a:t>в частности, от одного из</a:t>
                </a:r>
                <a:br>
                  <a:rPr lang="en-US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ru-RU" dirty="0"/>
                  <a:t> из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5122493" cy="2862322"/>
              </a:xfrm>
              <a:prstGeom prst="rect">
                <a:avLst/>
              </a:prstGeom>
              <a:blipFill>
                <a:blip r:embed="rId10"/>
                <a:stretch>
                  <a:fillRect l="-990" t="-885" b="-22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C7CAE9-25FA-4F4A-BB59-B3284954B824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C7CAE9-25FA-4F4A-BB59-B3284954B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1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74FB42-FD5A-7F47-A335-7C5621A03304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484F364-E598-9C47-BB51-DAA13B17DC2B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0E342A0-8666-0C43-9ECA-997DA058339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0E342A0-8666-0C43-9ECA-997DA0583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35A3F8-F74E-9549-8E18-1E390F0A5D31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35A3F8-F74E-9549-8E18-1E390F0A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77B752B-27E2-A14C-9AFF-F34C531C11DE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870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052461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052461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5124864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Посмотрим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внимательнее.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отправит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только после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Чтобы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принял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надо, чтобы его</a:t>
                </a:r>
                <a:br>
                  <a:rPr lang="en-US" dirty="0"/>
                </a:br>
                <a:r>
                  <a:rPr lang="ru-RU" dirty="0"/>
                  <a:t>кто-то</a:t>
                </a:r>
                <a:r>
                  <a:rPr lang="en-US" dirty="0"/>
                  <a:t> </a:t>
                </a:r>
                <a:r>
                  <a:rPr lang="ru-RU" dirty="0"/>
                  <a:t>предложил.</a:t>
                </a: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</a:t>
                </a:r>
                <a:r>
                  <a:rPr lang="ru-RU" dirty="0"/>
                  <a:t>предложит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только после того,</a:t>
                </a:r>
                <a:br>
                  <a:rPr lang="ru-RU" dirty="0"/>
                </a:br>
                <a:r>
                  <a:rPr lang="ru-RU" dirty="0"/>
                  <a:t>как получит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большинства</a:t>
                </a:r>
                <a:br>
                  <a:rPr lang="ru-RU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en-US" dirty="0"/>
                  <a:t>, </a:t>
                </a:r>
                <a:r>
                  <a:rPr lang="ru-RU" dirty="0"/>
                  <a:t>в частности, от одного из</a:t>
                </a:r>
                <a:br>
                  <a:rPr lang="en-US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ru-RU" dirty="0"/>
                  <a:t> из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ответил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5124864" cy="3139321"/>
              </a:xfrm>
              <a:prstGeom prst="rect">
                <a:avLst/>
              </a:prstGeom>
              <a:blipFill>
                <a:blip r:embed="rId10"/>
                <a:stretch>
                  <a:fillRect l="-990" t="-806" b="-20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AAA59E-0DC8-974D-B079-A77565984E21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AAA59E-0DC8-974D-B079-A77565984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7F34A4-0DC3-F34C-8418-BEA2104852E8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711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779508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779508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5032596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Посмотрим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внимательнее.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отправит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только после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Чтобы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принял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надо, чтобы его</a:t>
                </a:r>
                <a:br>
                  <a:rPr lang="en-US" dirty="0"/>
                </a:br>
                <a:r>
                  <a:rPr lang="ru-RU" dirty="0"/>
                  <a:t>кто-то</a:t>
                </a:r>
                <a:r>
                  <a:rPr lang="en-US" dirty="0"/>
                  <a:t> </a:t>
                </a:r>
                <a:r>
                  <a:rPr lang="ru-RU" dirty="0"/>
                  <a:t>предложил.</a:t>
                </a: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</a:t>
                </a:r>
                <a:r>
                  <a:rPr lang="ru-RU" dirty="0"/>
                  <a:t>предложит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только после того,</a:t>
                </a:r>
                <a:br>
                  <a:rPr lang="ru-RU" dirty="0"/>
                </a:br>
                <a:r>
                  <a:rPr lang="ru-RU" dirty="0"/>
                  <a:t>как получит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большинства</a:t>
                </a:r>
                <a:br>
                  <a:rPr lang="ru-RU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en-US" dirty="0"/>
                  <a:t>, </a:t>
                </a:r>
                <a:r>
                  <a:rPr lang="ru-RU" dirty="0"/>
                  <a:t>в частности, от одного из</a:t>
                </a:r>
                <a:br>
                  <a:rPr lang="en-US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ru-RU" dirty="0"/>
                  <a:t> из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ответил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При наличии ответа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как </a:t>
                </a:r>
                <a:r>
                  <a:rPr lang="en-US" dirty="0"/>
                  <a:t>P’ </a:t>
                </a:r>
                <a:r>
                  <a:rPr lang="ru-RU" dirty="0"/>
                  <a:t>мог отправить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endParaRPr lang="ru-R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5032596" cy="3693319"/>
              </a:xfrm>
              <a:prstGeom prst="rect">
                <a:avLst/>
              </a:prstGeom>
              <a:blipFill>
                <a:blip r:embed="rId10"/>
                <a:stretch>
                  <a:fillRect l="-1008" t="-687" b="-17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C0EF39F-D273-BC47-94D0-4348942D3F7D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C0EF39F-D273-BC47-94D0-4348942D3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EFB766-A5C3-804B-99BD-1659B2CCBDF3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28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319756"/>
              </p:ext>
            </p:extLst>
          </p:nvPr>
        </p:nvGraphicFramePr>
        <p:xfrm>
          <a:off x="0" y="365761"/>
          <a:ext cx="12192000" cy="5760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Напоминание о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aseline="0" dirty="0"/>
                        <a:t>При открытии файла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 сообщает клиенту </a:t>
                      </a:r>
                      <a:r>
                        <a:rPr lang="en-US" sz="1800" baseline="0" dirty="0"/>
                        <a:t>“file layout”</a:t>
                      </a:r>
                      <a:r>
                        <a:rPr lang="ru-RU" sz="1800" baseline="0" dirty="0"/>
                        <a:t>, т.е. где находятся данные файла и по какому протоколу они доступны.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Вопрос</a:t>
                      </a:r>
                      <a:r>
                        <a:rPr lang="ru-RU" sz="1800" baseline="0" dirty="0"/>
                        <a:t>: что делать с клиентом, который потерял связь с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сервером, но, потенциально, может ещё общаться со </a:t>
                      </a:r>
                      <a:r>
                        <a:rPr lang="en-US" sz="1800" baseline="0" dirty="0"/>
                        <a:t>storage-</a:t>
                      </a:r>
                      <a:r>
                        <a:rPr lang="ru-RU" sz="1800" baseline="0" dirty="0"/>
                        <a:t>сервером? Нельзя допускать ситуацию, когда два клиента модифицируют файл, не согласовываясь друг с другом.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Решение в </a:t>
                      </a:r>
                      <a:r>
                        <a:rPr lang="en-US" sz="1800" b="1" baseline="0" dirty="0"/>
                        <a:t>NFSv4.1</a:t>
                      </a:r>
                      <a:r>
                        <a:rPr lang="en-US" sz="1800" baseline="0" dirty="0"/>
                        <a:t>:</a:t>
                      </a:r>
                      <a:r>
                        <a:rPr lang="ru-RU" sz="1800" baseline="0" dirty="0"/>
                        <a:t> каждому </a:t>
                      </a:r>
                      <a:r>
                        <a:rPr lang="en-US" sz="1800" baseline="0" dirty="0"/>
                        <a:t>file layout-</a:t>
                      </a:r>
                      <a:r>
                        <a:rPr lang="ru-RU" sz="1800" baseline="0" dirty="0"/>
                        <a:t>у назначается  </a:t>
                      </a:r>
                      <a:r>
                        <a:rPr lang="en-US" sz="1800" baseline="0" dirty="0"/>
                        <a:t>“layout lease” – </a:t>
                      </a:r>
                      <a:r>
                        <a:rPr lang="ru-RU" sz="1800" baseline="0" dirty="0"/>
                        <a:t>период времени, в течение которого клиенту можно пользоваться </a:t>
                      </a:r>
                      <a:r>
                        <a:rPr lang="en-US" sz="1800" baseline="0" dirty="0"/>
                        <a:t>layout-</a:t>
                      </a:r>
                      <a:r>
                        <a:rPr lang="ru-RU" sz="1800" baseline="0" dirty="0"/>
                        <a:t>ом. Если клиент не продляет свой </a:t>
                      </a:r>
                      <a:r>
                        <a:rPr lang="en-US" sz="1800" baseline="0" dirty="0"/>
                        <a:t>layout lease, </a:t>
                      </a:r>
                      <a:r>
                        <a:rPr lang="ru-RU" sz="1800" baseline="0" dirty="0"/>
                        <a:t>то </a:t>
                      </a:r>
                      <a:r>
                        <a:rPr lang="en-US" sz="1800" baseline="0" dirty="0"/>
                        <a:t>storage-</a:t>
                      </a:r>
                      <a:r>
                        <a:rPr lang="ru-RU" sz="1800" baseline="0" dirty="0"/>
                        <a:t>сервер перестанет принимать от него запросы.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Вопрос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layout lease </a:t>
                      </a:r>
                      <a:r>
                        <a:rPr lang="ru-RU" sz="1800" baseline="0" dirty="0"/>
                        <a:t>не должны полагаться на синхронность часов на клиентах,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сервере</a:t>
                      </a:r>
                      <a:r>
                        <a:rPr lang="en-US" sz="1800" baseline="0" dirty="0"/>
                        <a:t> </a:t>
                      </a:r>
                      <a:r>
                        <a:rPr lang="ru-RU" sz="1800" baseline="0" dirty="0"/>
                        <a:t>и </a:t>
                      </a:r>
                      <a:r>
                        <a:rPr lang="en-US" sz="1800" baseline="0" dirty="0"/>
                        <a:t>storage-</a:t>
                      </a:r>
                      <a:r>
                        <a:rPr lang="ru-RU" sz="1800" baseline="0" dirty="0"/>
                        <a:t>серверах. Как этого достичь?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79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262520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262520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5032596" cy="480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Посмотрим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внимательнее.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отправит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только после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Чтобы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принял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надо, чтобы его</a:t>
                </a:r>
                <a:br>
                  <a:rPr lang="en-US" dirty="0"/>
                </a:br>
                <a:r>
                  <a:rPr lang="ru-RU" dirty="0"/>
                  <a:t>кто-то</a:t>
                </a:r>
                <a:r>
                  <a:rPr lang="en-US" dirty="0"/>
                  <a:t> </a:t>
                </a:r>
                <a:r>
                  <a:rPr lang="ru-RU" dirty="0"/>
                  <a:t>предложил.</a:t>
                </a: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</a:t>
                </a:r>
                <a:r>
                  <a:rPr lang="ru-RU" dirty="0"/>
                  <a:t>предложит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только после того,</a:t>
                </a:r>
                <a:br>
                  <a:rPr lang="ru-RU" dirty="0"/>
                </a:br>
                <a:r>
                  <a:rPr lang="ru-RU" dirty="0"/>
                  <a:t>как получит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большинства</a:t>
                </a:r>
                <a:br>
                  <a:rPr lang="ru-RU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en-US" dirty="0"/>
                  <a:t>, </a:t>
                </a:r>
                <a:r>
                  <a:rPr lang="ru-RU" dirty="0"/>
                  <a:t>в частности, от одного из</a:t>
                </a:r>
                <a:br>
                  <a:rPr lang="en-US" dirty="0"/>
                </a:b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ru-RU" dirty="0"/>
                  <a:t> из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ответил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При наличии ответа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как </a:t>
                </a:r>
                <a:r>
                  <a:rPr lang="en-US" dirty="0"/>
                  <a:t>P’ </a:t>
                </a:r>
                <a:r>
                  <a:rPr lang="ru-RU" dirty="0"/>
                  <a:t>мог отправить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ru-RU" dirty="0"/>
                </a:br>
                <a:br>
                  <a:rPr lang="en-US" dirty="0"/>
                </a:br>
                <a:r>
                  <a:rPr lang="ru-RU" dirty="0"/>
                  <a:t>Только при условии, что он ещё получил</a:t>
                </a:r>
                <a:br>
                  <a:rPr lang="ru-RU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5032596" cy="4801314"/>
              </a:xfrm>
              <a:prstGeom prst="rect">
                <a:avLst/>
              </a:prstGeom>
              <a:blipFill>
                <a:blip r:embed="rId10"/>
                <a:stretch>
                  <a:fillRect l="-1008" t="-528" b="-10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A257A76-6E07-184E-AE7E-7831A130C44E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A257A76-6E07-184E-AE7E-7831A130C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FA8191-FFAB-7E45-8D6A-25F64258D8DD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6957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4801507" cy="4154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Существует </a:t>
                </a:r>
                <a:r>
                  <a:rPr lang="en-US" dirty="0"/>
                  <a:t>acceptor</a:t>
                </a:r>
                <a:r>
                  <a:rPr lang="ru-RU" dirty="0"/>
                  <a:t>, который послал</a:t>
                </a:r>
                <a:br>
                  <a:rPr lang="ru-RU" dirty="0"/>
                </a:br>
                <a:r>
                  <a:rPr lang="ru-RU" dirty="0"/>
                  <a:t>ответы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br>
                  <a:rPr lang="en-US" dirty="0"/>
                </a:br>
                <a:r>
                  <a:rPr lang="ru-RU" dirty="0"/>
                  <a:t>Существует </a:t>
                </a:r>
                <a:r>
                  <a:rPr lang="en-US" dirty="0"/>
                  <a:t>acceptor, </a:t>
                </a:r>
                <a:r>
                  <a:rPr lang="ru-RU" dirty="0"/>
                  <a:t>который послал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Существует </a:t>
                </a:r>
                <a:r>
                  <a:rPr lang="en-US" dirty="0"/>
                  <a:t>acceptor, </a:t>
                </a:r>
                <a:r>
                  <a:rPr lang="ru-RU" dirty="0"/>
                  <a:t>который послал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ru-RU" dirty="0">
                    <a:solidFill>
                      <a:schemeClr val="bg1"/>
                    </a:solidFill>
                  </a:rPr>
                  <a:t>Продолжим процесс и получим противоречие,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:r>
                  <a:rPr lang="ru-RU" dirty="0">
                    <a:solidFill>
                      <a:schemeClr val="bg1"/>
                    </a:solidFill>
                  </a:rPr>
                  <a:t>поскольку количество эпох между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ru-RU" dirty="0">
                    <a:solidFill>
                      <a:schemeClr val="bg1"/>
                    </a:solidFill>
                  </a:rPr>
                </a:br>
                <a:r>
                  <a:rPr lang="ru-RU" dirty="0">
                    <a:solidFill>
                      <a:schemeClr val="bg1"/>
                    </a:solidFill>
                  </a:rPr>
                  <a:t>конечно.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4801507" cy="4154984"/>
              </a:xfrm>
              <a:prstGeom prst="rect">
                <a:avLst/>
              </a:prstGeom>
              <a:blipFill>
                <a:blip r:embed="rId13"/>
                <a:stretch>
                  <a:fillRect l="-1055" t="-610" b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BA39DA-0517-7E4B-8882-E1E46C87E119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BA39DA-0517-7E4B-8882-E1E46C87E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C545A4-5F5A-8C4B-B803-0B5A0A710E1E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869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4801507" cy="4154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Существует </a:t>
                </a:r>
                <a:r>
                  <a:rPr lang="en-US" dirty="0"/>
                  <a:t>acceptor</a:t>
                </a:r>
                <a:r>
                  <a:rPr lang="ru-RU" dirty="0"/>
                  <a:t>, который послал</a:t>
                </a:r>
                <a:br>
                  <a:rPr lang="ru-RU" dirty="0"/>
                </a:br>
                <a:r>
                  <a:rPr lang="ru-RU" dirty="0"/>
                  <a:t>ответы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br>
                  <a:rPr lang="en-US" dirty="0"/>
                </a:br>
                <a:r>
                  <a:rPr lang="ru-RU" dirty="0"/>
                  <a:t>Существует </a:t>
                </a:r>
                <a:r>
                  <a:rPr lang="en-US" dirty="0"/>
                  <a:t>acceptor, </a:t>
                </a:r>
                <a:r>
                  <a:rPr lang="ru-RU" dirty="0"/>
                  <a:t>который послал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Существует </a:t>
                </a:r>
                <a:r>
                  <a:rPr lang="en-US" dirty="0"/>
                  <a:t>acceptor, </a:t>
                </a:r>
                <a:r>
                  <a:rPr lang="ru-RU" dirty="0"/>
                  <a:t>который послал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ru-RU" dirty="0">
                    <a:solidFill>
                      <a:srgbClr val="FF0000"/>
                    </a:solidFill>
                  </a:rPr>
                  <a:t>Продолжим процесс и получим противоречие,</a:t>
                </a:r>
                <a:br>
                  <a:rPr lang="ru-RU" dirty="0">
                    <a:solidFill>
                      <a:srgbClr val="FF0000"/>
                    </a:solidFill>
                  </a:rPr>
                </a:br>
                <a:r>
                  <a:rPr lang="ru-RU" dirty="0">
                    <a:solidFill>
                      <a:srgbClr val="FF0000"/>
                    </a:solidFill>
                  </a:rPr>
                  <a:t>поскольку количество эпох между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ru-RU" dirty="0">
                    <a:solidFill>
                      <a:srgbClr val="FF0000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ru-RU" dirty="0">
                    <a:solidFill>
                      <a:srgbClr val="FF0000"/>
                    </a:solidFill>
                  </a:rPr>
                </a:br>
                <a:r>
                  <a:rPr lang="ru-RU" dirty="0">
                    <a:solidFill>
                      <a:srgbClr val="FF0000"/>
                    </a:solidFill>
                  </a:rPr>
                  <a:t>конечно.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4801507" cy="4154984"/>
              </a:xfrm>
              <a:prstGeom prst="rect">
                <a:avLst/>
              </a:prstGeom>
              <a:blipFill>
                <a:blip r:embed="rId13"/>
                <a:stretch>
                  <a:fillRect l="-1055" t="-610" b="-1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421E40-0056-5C4C-BDDF-25C29002CA4D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421E40-0056-5C4C-BDDF-25C29002C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9A4A5A3-DF71-454C-BCB7-7000F7EE828F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326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Казалось бы, мы разрешаем ситуацию,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4801507" cy="5078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Существует </a:t>
                </a:r>
                <a:r>
                  <a:rPr lang="en-US" dirty="0"/>
                  <a:t>acceptor</a:t>
                </a:r>
                <a:r>
                  <a:rPr lang="ru-RU" dirty="0"/>
                  <a:t>, который послал</a:t>
                </a:r>
                <a:br>
                  <a:rPr lang="ru-RU" dirty="0"/>
                </a:br>
                <a:r>
                  <a:rPr lang="ru-RU" dirty="0"/>
                  <a:t>ответы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br>
                  <a:rPr lang="en-US" dirty="0"/>
                </a:br>
                <a:r>
                  <a:rPr lang="ru-RU" dirty="0"/>
                  <a:t>Существует </a:t>
                </a:r>
                <a:r>
                  <a:rPr lang="en-US" dirty="0"/>
                  <a:t>acceptor, </a:t>
                </a:r>
                <a:r>
                  <a:rPr lang="ru-RU" dirty="0"/>
                  <a:t>который послал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Существует </a:t>
                </a:r>
                <a:r>
                  <a:rPr lang="en-US" dirty="0"/>
                  <a:t>acceptor, </a:t>
                </a:r>
                <a:r>
                  <a:rPr lang="ru-RU" dirty="0"/>
                  <a:t>который послал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ru-RU" dirty="0">
                    <a:solidFill>
                      <a:srgbClr val="FF0000"/>
                    </a:solidFill>
                  </a:rPr>
                  <a:t>Продолжим процесс и получим противоречие,</a:t>
                </a:r>
                <a:br>
                  <a:rPr lang="ru-RU" dirty="0">
                    <a:solidFill>
                      <a:srgbClr val="FF0000"/>
                    </a:solidFill>
                  </a:rPr>
                </a:br>
                <a:r>
                  <a:rPr lang="ru-RU" dirty="0">
                    <a:solidFill>
                      <a:srgbClr val="FF0000"/>
                    </a:solidFill>
                  </a:rPr>
                  <a:t>поскольку количество эпох между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ru-RU" dirty="0">
                    <a:solidFill>
                      <a:srgbClr val="FF0000"/>
                    </a:solidFill>
                  </a:rPr>
                  <a:t>и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ru-RU" dirty="0">
                    <a:solidFill>
                      <a:srgbClr val="FF0000"/>
                    </a:solidFill>
                  </a:rPr>
                </a:br>
                <a:r>
                  <a:rPr lang="ru-RU" dirty="0">
                    <a:solidFill>
                      <a:srgbClr val="FF0000"/>
                    </a:solidFill>
                  </a:rPr>
                  <a:t>конечно.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ru-RU" dirty="0"/>
                  <a:t>Если </a:t>
                </a:r>
                <a:r>
                  <a:rPr lang="en-US" dirty="0"/>
                  <a:t>acceptor </a:t>
                </a:r>
                <a:r>
                  <a:rPr lang="ru-RU" dirty="0"/>
                  <a:t>ответил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он уже не</a:t>
                </a:r>
                <a:br>
                  <a:rPr lang="ru-RU" dirty="0"/>
                </a:br>
                <a:r>
                  <a:rPr lang="ru-RU" dirty="0"/>
                  <a:t>может ответить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4801507" cy="5078313"/>
              </a:xfrm>
              <a:prstGeom prst="rect">
                <a:avLst/>
              </a:prstGeom>
              <a:blipFill>
                <a:blip r:embed="rId13"/>
                <a:stretch>
                  <a:fillRect l="-1055" t="-499" b="-7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5BEBA1-4E96-2247-BE13-BC9621C7F89F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5BEBA1-4E96-2247-BE13-BC9621C7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311D87-5A15-2540-B815-77120BB2957B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4014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</a:t>
                      </a:r>
                      <a:r>
                        <a:rPr lang="ru-RU" sz="1800" dirty="0"/>
                        <a:t>гарантирует единственность выбранного значения. Гарантируется ли существование выбора?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457D31-CDAE-F248-B3FE-A7C424C0EB87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296BC9-B0E1-B742-9D47-C44C9B07862C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296BC9-B0E1-B742-9D47-C44C9B07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600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</a:t>
                      </a:r>
                      <a:r>
                        <a:rPr lang="ru-RU" sz="1800" dirty="0"/>
                        <a:t>гарантирует единственность выбранного значения. Гарантируется ли существование выбора?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C95C1A-CC04-124B-90CA-346291692904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6685AD-F162-D646-8EC4-BBFA5CDEC06E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6685AD-F162-D646-8EC4-BBFA5CDEC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533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</a:t>
                      </a:r>
                      <a:r>
                        <a:rPr lang="ru-RU" sz="1800" dirty="0"/>
                        <a:t>гарантирует единственность выбранного значения. Гарантируется ли существование выбора?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879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</a:t>
                      </a:r>
                      <a:r>
                        <a:rPr lang="ru-RU" sz="1800" dirty="0"/>
                        <a:t>гарантирует единственность выбранного значения. Гарантируется ли существование выбора?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3E9020-84EC-AA42-82A4-906868C514C8}"/>
              </a:ext>
            </a:extLst>
          </p:cNvPr>
          <p:cNvCxnSpPr>
            <a:cxnSpLocks/>
          </p:cNvCxnSpPr>
          <p:nvPr/>
        </p:nvCxnSpPr>
        <p:spPr>
          <a:xfrm>
            <a:off x="3021583" y="4710835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/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4E5771-3CE5-0D4A-A8A8-9543CC7B7B50}"/>
              </a:ext>
            </a:extLst>
          </p:cNvPr>
          <p:cNvCxnSpPr>
            <a:cxnSpLocks/>
          </p:cNvCxnSpPr>
          <p:nvPr/>
        </p:nvCxnSpPr>
        <p:spPr>
          <a:xfrm flipH="1">
            <a:off x="3008522" y="5069281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/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4142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638380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</a:t>
                      </a:r>
                      <a:r>
                        <a:rPr lang="ru-RU" sz="1800" dirty="0"/>
                        <a:t>гарантирует единственность выбранного значения. Гарантируется ли существование выбора?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3E9020-84EC-AA42-82A4-906868C514C8}"/>
              </a:ext>
            </a:extLst>
          </p:cNvPr>
          <p:cNvCxnSpPr>
            <a:cxnSpLocks/>
          </p:cNvCxnSpPr>
          <p:nvPr/>
        </p:nvCxnSpPr>
        <p:spPr>
          <a:xfrm>
            <a:off x="3021583" y="4710835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/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4E5771-3CE5-0D4A-A8A8-9543CC7B7B50}"/>
              </a:ext>
            </a:extLst>
          </p:cNvPr>
          <p:cNvCxnSpPr>
            <a:cxnSpLocks/>
          </p:cNvCxnSpPr>
          <p:nvPr/>
        </p:nvCxnSpPr>
        <p:spPr>
          <a:xfrm flipH="1">
            <a:off x="3008522" y="5069281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/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820E39-02D6-7744-B95E-D45A5088B7AB}"/>
              </a:ext>
            </a:extLst>
          </p:cNvPr>
          <p:cNvCxnSpPr>
            <a:cxnSpLocks/>
          </p:cNvCxnSpPr>
          <p:nvPr/>
        </p:nvCxnSpPr>
        <p:spPr>
          <a:xfrm flipH="1">
            <a:off x="5891423" y="5446653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/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5C99DC-81DD-F94E-8545-D2180959F4C2}"/>
              </a:ext>
            </a:extLst>
          </p:cNvPr>
          <p:cNvCxnSpPr>
            <a:cxnSpLocks/>
          </p:cNvCxnSpPr>
          <p:nvPr/>
        </p:nvCxnSpPr>
        <p:spPr>
          <a:xfrm>
            <a:off x="5937142" y="5784888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EDCFD04-3548-C14A-AF1F-21827EBD9207}"/>
              </a:ext>
            </a:extLst>
          </p:cNvPr>
          <p:cNvSpPr txBox="1"/>
          <p:nvPr/>
        </p:nvSpPr>
        <p:spPr>
          <a:xfrm>
            <a:off x="7024200" y="5454693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DF421-04A4-9944-8DED-2476ED959ECC}"/>
              </a:ext>
            </a:extLst>
          </p:cNvPr>
          <p:cNvSpPr txBox="1"/>
          <p:nvPr/>
        </p:nvSpPr>
        <p:spPr>
          <a:xfrm>
            <a:off x="9067800" y="1628608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P0 </a:t>
            </a:r>
            <a:r>
              <a:rPr lang="ru-RU" dirty="0"/>
              <a:t>и </a:t>
            </a:r>
            <a:r>
              <a:rPr lang="en-US" dirty="0"/>
              <a:t>P1 </a:t>
            </a:r>
            <a:r>
              <a:rPr lang="ru-RU" dirty="0"/>
              <a:t>могут мешать друг другу неограниченно долго.</a:t>
            </a:r>
          </a:p>
        </p:txBody>
      </p:sp>
    </p:spTree>
    <p:extLst>
      <p:ext uri="{BB962C8B-B14F-4D97-AF65-F5344CB8AC3E}">
        <p14:creationId xmlns:p14="http://schemas.microsoft.com/office/powerpoint/2010/main" val="19050297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</a:t>
                      </a:r>
                      <a:r>
                        <a:rPr lang="ru-RU" sz="1800" dirty="0"/>
                        <a:t>гарантирует единственность выбранного значения. Гарантируется ли существование выбора?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3E9020-84EC-AA42-82A4-906868C514C8}"/>
              </a:ext>
            </a:extLst>
          </p:cNvPr>
          <p:cNvCxnSpPr>
            <a:cxnSpLocks/>
          </p:cNvCxnSpPr>
          <p:nvPr/>
        </p:nvCxnSpPr>
        <p:spPr>
          <a:xfrm>
            <a:off x="3021583" y="4710835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/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4E5771-3CE5-0D4A-A8A8-9543CC7B7B50}"/>
              </a:ext>
            </a:extLst>
          </p:cNvPr>
          <p:cNvCxnSpPr>
            <a:cxnSpLocks/>
          </p:cNvCxnSpPr>
          <p:nvPr/>
        </p:nvCxnSpPr>
        <p:spPr>
          <a:xfrm flipH="1">
            <a:off x="3008522" y="5069281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/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820E39-02D6-7744-B95E-D45A5088B7AB}"/>
              </a:ext>
            </a:extLst>
          </p:cNvPr>
          <p:cNvCxnSpPr>
            <a:cxnSpLocks/>
          </p:cNvCxnSpPr>
          <p:nvPr/>
        </p:nvCxnSpPr>
        <p:spPr>
          <a:xfrm flipH="1">
            <a:off x="5891423" y="5446653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/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5C99DC-81DD-F94E-8545-D2180959F4C2}"/>
              </a:ext>
            </a:extLst>
          </p:cNvPr>
          <p:cNvCxnSpPr>
            <a:cxnSpLocks/>
          </p:cNvCxnSpPr>
          <p:nvPr/>
        </p:nvCxnSpPr>
        <p:spPr>
          <a:xfrm>
            <a:off x="5937142" y="5784888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EDCFD04-3548-C14A-AF1F-21827EBD9207}"/>
              </a:ext>
            </a:extLst>
          </p:cNvPr>
          <p:cNvSpPr txBox="1"/>
          <p:nvPr/>
        </p:nvSpPr>
        <p:spPr>
          <a:xfrm>
            <a:off x="7024200" y="5454693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DF421-04A4-9944-8DED-2476ED959ECC}"/>
              </a:ext>
            </a:extLst>
          </p:cNvPr>
          <p:cNvSpPr txBox="1"/>
          <p:nvPr/>
        </p:nvSpPr>
        <p:spPr>
          <a:xfrm>
            <a:off x="9067800" y="1628608"/>
            <a:ext cx="312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P0 </a:t>
            </a:r>
            <a:r>
              <a:rPr lang="ru-RU" dirty="0"/>
              <a:t>и </a:t>
            </a:r>
            <a:r>
              <a:rPr lang="en-US" dirty="0"/>
              <a:t>P1 </a:t>
            </a:r>
            <a:r>
              <a:rPr lang="ru-RU" dirty="0"/>
              <a:t>могут мешать друг другу неограниченно долго.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Fischer, Lynch, Paterson:</a:t>
            </a:r>
            <a:br>
              <a:rPr lang="en-US" dirty="0"/>
            </a:br>
            <a:r>
              <a:rPr lang="en-US" dirty="0"/>
              <a:t>Impossibility of distributed</a:t>
            </a:r>
            <a:br>
              <a:rPr lang="en-US" dirty="0"/>
            </a:br>
            <a:r>
              <a:rPr lang="en-US" dirty="0"/>
              <a:t>consensus with one faulty</a:t>
            </a:r>
            <a:br>
              <a:rPr lang="en-US" dirty="0"/>
            </a:br>
            <a:r>
              <a:rPr lang="en-US" dirty="0"/>
              <a:t>process.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949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953641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Напоминание о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aseline="0" dirty="0"/>
                        <a:t>При открытии файла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 сообщает клиенту </a:t>
                      </a:r>
                      <a:r>
                        <a:rPr lang="en-US" sz="1800" baseline="0" dirty="0"/>
                        <a:t>“file layout”</a:t>
                      </a:r>
                      <a:r>
                        <a:rPr lang="ru-RU" sz="1800" baseline="0" dirty="0"/>
                        <a:t>, т.е. где находятся данные файла и по какому протоколу они доступны.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Вопрос</a:t>
                      </a:r>
                      <a:r>
                        <a:rPr lang="ru-RU" sz="1800" baseline="0" dirty="0"/>
                        <a:t>:</a:t>
                      </a:r>
                      <a:r>
                        <a:rPr lang="en-US" sz="1800" baseline="0" dirty="0"/>
                        <a:t> </a:t>
                      </a:r>
                      <a:r>
                        <a:rPr lang="ru-RU" sz="1800" baseline="0" dirty="0"/>
                        <a:t>проверка </a:t>
                      </a:r>
                      <a:r>
                        <a:rPr lang="en-US" sz="1800" baseline="0" dirty="0"/>
                        <a:t>layout lease </a:t>
                      </a:r>
                      <a:r>
                        <a:rPr lang="ru-RU" sz="1800" baseline="0" dirty="0"/>
                        <a:t>на стороне </a:t>
                      </a:r>
                      <a:r>
                        <a:rPr lang="en-US" sz="1800" baseline="0" dirty="0"/>
                        <a:t>storage-</a:t>
                      </a:r>
                      <a:r>
                        <a:rPr lang="ru-RU" sz="1800" baseline="0" dirty="0"/>
                        <a:t>серверов выглядит излишней сложностью. </a:t>
                      </a:r>
                      <a:r>
                        <a:rPr lang="en-US" sz="1800" baseline="0" dirty="0"/>
                        <a:t>NFS-</a:t>
                      </a:r>
                      <a:r>
                        <a:rPr lang="ru-RU" sz="1800" baseline="0" dirty="0"/>
                        <a:t>клиент по истечении </a:t>
                      </a:r>
                      <a:r>
                        <a:rPr lang="en-US" sz="1800" baseline="0" dirty="0"/>
                        <a:t>lease </a:t>
                      </a:r>
                      <a:r>
                        <a:rPr lang="ru-RU" sz="1800" baseline="0" dirty="0"/>
                        <a:t>мог бы сам прекращать делать </a:t>
                      </a:r>
                      <a:r>
                        <a:rPr lang="en-US" sz="1800" baseline="0" dirty="0"/>
                        <a:t>IO.</a:t>
                      </a:r>
                      <a:r>
                        <a:rPr lang="ru-RU" sz="1800" baseline="0" dirty="0"/>
                        <a:t> Верно?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79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</a:t>
                      </a:r>
                      <a:r>
                        <a:rPr lang="ru-RU" sz="1800" dirty="0"/>
                        <a:t>гарантирует единственность выбранного значения. Гарантируется ли существование выбора?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3E9020-84EC-AA42-82A4-906868C514C8}"/>
              </a:ext>
            </a:extLst>
          </p:cNvPr>
          <p:cNvCxnSpPr>
            <a:cxnSpLocks/>
          </p:cNvCxnSpPr>
          <p:nvPr/>
        </p:nvCxnSpPr>
        <p:spPr>
          <a:xfrm>
            <a:off x="3021583" y="4710835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/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4E5771-3CE5-0D4A-A8A8-9543CC7B7B50}"/>
              </a:ext>
            </a:extLst>
          </p:cNvPr>
          <p:cNvCxnSpPr>
            <a:cxnSpLocks/>
          </p:cNvCxnSpPr>
          <p:nvPr/>
        </p:nvCxnSpPr>
        <p:spPr>
          <a:xfrm flipH="1">
            <a:off x="3008522" y="5069281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/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820E39-02D6-7744-B95E-D45A5088B7AB}"/>
              </a:ext>
            </a:extLst>
          </p:cNvPr>
          <p:cNvCxnSpPr>
            <a:cxnSpLocks/>
          </p:cNvCxnSpPr>
          <p:nvPr/>
        </p:nvCxnSpPr>
        <p:spPr>
          <a:xfrm flipH="1">
            <a:off x="5891423" y="5446653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/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5C99DC-81DD-F94E-8545-D2180959F4C2}"/>
              </a:ext>
            </a:extLst>
          </p:cNvPr>
          <p:cNvCxnSpPr>
            <a:cxnSpLocks/>
          </p:cNvCxnSpPr>
          <p:nvPr/>
        </p:nvCxnSpPr>
        <p:spPr>
          <a:xfrm>
            <a:off x="5937142" y="5784888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EDCFD04-3548-C14A-AF1F-21827EBD9207}"/>
              </a:ext>
            </a:extLst>
          </p:cNvPr>
          <p:cNvSpPr txBox="1"/>
          <p:nvPr/>
        </p:nvSpPr>
        <p:spPr>
          <a:xfrm>
            <a:off x="7024200" y="5454693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DF421-04A4-9944-8DED-2476ED959ECC}"/>
              </a:ext>
            </a:extLst>
          </p:cNvPr>
          <p:cNvSpPr txBox="1"/>
          <p:nvPr/>
        </p:nvSpPr>
        <p:spPr>
          <a:xfrm>
            <a:off x="9067800" y="1628608"/>
            <a:ext cx="3124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P0 </a:t>
            </a:r>
            <a:r>
              <a:rPr lang="ru-RU" dirty="0"/>
              <a:t>и </a:t>
            </a:r>
            <a:r>
              <a:rPr lang="en-US" dirty="0"/>
              <a:t>P1 </a:t>
            </a:r>
            <a:r>
              <a:rPr lang="ru-RU" dirty="0"/>
              <a:t>могут мешать друг другу неограниченно долго.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Fischer, Lynch, Paterson:</a:t>
            </a:r>
            <a:br>
              <a:rPr lang="en-US" dirty="0"/>
            </a:br>
            <a:r>
              <a:rPr lang="en-US" dirty="0"/>
              <a:t>Impossibility of distributed</a:t>
            </a:r>
            <a:br>
              <a:rPr lang="en-US" dirty="0"/>
            </a:br>
            <a:r>
              <a:rPr lang="en-US" dirty="0"/>
              <a:t>consensus with one faulty</a:t>
            </a:r>
            <a:br>
              <a:rPr lang="en-US" dirty="0"/>
            </a:br>
            <a:r>
              <a:rPr lang="en-US" dirty="0"/>
              <a:t>process.</a:t>
            </a:r>
            <a:br>
              <a:rPr lang="en-US" dirty="0"/>
            </a:br>
            <a:br>
              <a:rPr lang="en-US" dirty="0"/>
            </a:br>
            <a:r>
              <a:rPr lang="ru-RU" dirty="0"/>
              <a:t>На практике проблема хорошо решается выбором выделенного </a:t>
            </a:r>
            <a:r>
              <a:rPr lang="en-US" dirty="0"/>
              <a:t>proposer’</a:t>
            </a:r>
            <a:r>
              <a:rPr lang="ru-RU" dirty="0"/>
              <a:t>а.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При выборе выделенного </a:t>
            </a:r>
            <a:r>
              <a:rPr lang="en-US" dirty="0"/>
              <a:t>proposer’</a:t>
            </a:r>
            <a:r>
              <a:rPr lang="ru-RU" dirty="0"/>
              <a:t>а хватает рандомизации моментов отправки предложений о кандидатах.</a:t>
            </a:r>
          </a:p>
        </p:txBody>
      </p:sp>
    </p:spTree>
    <p:extLst>
      <p:ext uri="{BB962C8B-B14F-4D97-AF65-F5344CB8AC3E}">
        <p14:creationId xmlns:p14="http://schemas.microsoft.com/office/powerpoint/2010/main" val="32433496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41502"/>
              </p:ext>
            </p:extLst>
          </p:nvPr>
        </p:nvGraphicFramePr>
        <p:xfrm>
          <a:off x="0" y="365761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Напоминание: обработка повреждений ФС в различных приложениях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ru-RU" dirty="0"/>
                        <a:t>В работе </a:t>
                      </a:r>
                      <a:r>
                        <a:rPr lang="en-US" dirty="0"/>
                        <a:t>[1] </a:t>
                      </a:r>
                      <a:r>
                        <a:rPr lang="ru-RU" dirty="0"/>
                        <a:t>данные следующих приложений располагали на ФС, случайно подменяющей содержимое блоков: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Redis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ZooKeeper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Cassandra,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RethinkDB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LogCabin</a:t>
                      </a:r>
                      <a:r>
                        <a:rPr lang="en-US" dirty="0"/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[1] </a:t>
                      </a:r>
                      <a:r>
                        <a:rPr lang="en-US" dirty="0">
                          <a:hlinkClick r:id="rId3"/>
                        </a:rPr>
                        <a:t>https://www.usenix.org/system/files/conference/fast17/fast17-ganesan.pdf</a:t>
                      </a: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[2] </a:t>
                      </a:r>
                      <a:r>
                        <a:rPr lang="en-US" dirty="0">
                          <a:hlinkClick r:id="rId4"/>
                        </a:rPr>
                        <a:t>https://www.usenix.org/system/files/conference/fast18/fast18-alagappan.pdf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649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053775"/>
              </p:ext>
            </p:extLst>
          </p:nvPr>
        </p:nvGraphicFramePr>
        <p:xfrm>
          <a:off x="0" y="365761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Напоминание: обработка повреждений ФС в различных приложениях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ru-RU" dirty="0"/>
                        <a:t>В работе </a:t>
                      </a:r>
                      <a:r>
                        <a:rPr lang="en-US" dirty="0"/>
                        <a:t>[1] </a:t>
                      </a:r>
                      <a:r>
                        <a:rPr lang="ru-RU" dirty="0"/>
                        <a:t>данные следующих приложений располагали на ФС, случайно подменяющей содержимое блоков: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Redis,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Не проверяет контрольные суммы пользовательских данных,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Как следствие, реплицирует некорректные данные между узлами,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Повреждения в ФС обрабатываются с помощью </a:t>
                      </a:r>
                      <a:r>
                        <a:rPr lang="en-US" dirty="0"/>
                        <a:t>assert().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ZooKeeper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Cassandra,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Забыли о контрольных суммах для несжатых данных,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При несоответствии данных и контрольной суммы выбирает последнюю запись как правильную, поэтому может распространять повреждения между репликами,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RethinkDB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LogCabin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[1] </a:t>
                      </a:r>
                      <a:r>
                        <a:rPr lang="en-US" dirty="0">
                          <a:hlinkClick r:id="rId3"/>
                        </a:rPr>
                        <a:t>https://www.usenix.org/system/files/conference/fast17/fast17-ganesan.pdf</a:t>
                      </a: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[2] </a:t>
                      </a:r>
                      <a:r>
                        <a:rPr lang="en-US" dirty="0">
                          <a:hlinkClick r:id="rId4"/>
                        </a:rPr>
                        <a:t>https://www.usenix.org/system/files/conference/fast18/fast18-alagappan.pdf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869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Напоминание: обработка повреждений ФС в различных приложениях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ru-RU" dirty="0"/>
                        <a:t>В работе </a:t>
                      </a:r>
                      <a:r>
                        <a:rPr lang="en-US" dirty="0"/>
                        <a:t>[1] </a:t>
                      </a:r>
                      <a:r>
                        <a:rPr lang="ru-RU" dirty="0"/>
                        <a:t>данные следующих приложений располагали на ФС, случайно подменяющей содержимое блоков: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Redis,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Не проверяет контрольные суммы пользовательских данных,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Как следствие, реплицирует некорректные данные между узлами,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Повреждения в ФС обрабатываются с помощью </a:t>
                      </a:r>
                      <a:r>
                        <a:rPr lang="en-US" dirty="0"/>
                        <a:t>assert().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ZooKeeper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Cassandra,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Забыли о контрольных суммах для несжатых данных,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dirty="0"/>
                        <a:t>При несоответствии данных и контрольной суммы выбирает последнюю запись как правильную, поэтому может распространять повреждения между репликами,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RethinkDB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LogCabin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ru-RU" sz="1800" dirty="0"/>
                        <a:t>Примеры </a:t>
                      </a:r>
                      <a:r>
                        <a:rPr lang="en-US" sz="1800" dirty="0"/>
                        <a:t>Redis </a:t>
                      </a:r>
                      <a:r>
                        <a:rPr lang="ru-RU" sz="1800" dirty="0"/>
                        <a:t>и </a:t>
                      </a:r>
                      <a:r>
                        <a:rPr lang="en-US" sz="1800" dirty="0"/>
                        <a:t>Cassandra </a:t>
                      </a:r>
                      <a:r>
                        <a:rPr lang="ru-RU" sz="1800" dirty="0"/>
                        <a:t>показывают важность модели сбоев, от которых защищает алгоритм консенсуса.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PAXOS </a:t>
                      </a:r>
                      <a:r>
                        <a:rPr lang="ru-RU" sz="1800" dirty="0"/>
                        <a:t>предполагает </a:t>
                      </a:r>
                      <a:r>
                        <a:rPr lang="en-US" sz="1800" dirty="0"/>
                        <a:t>fail-stop </a:t>
                      </a:r>
                      <a:r>
                        <a:rPr lang="ru-RU" sz="1800" dirty="0"/>
                        <a:t>сбои участников и сеть, которая не меняет содержимое сообщений.</a:t>
                      </a:r>
                      <a:endParaRPr lang="en-US" sz="1800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[1] </a:t>
                      </a:r>
                      <a:r>
                        <a:rPr lang="en-US" dirty="0">
                          <a:hlinkClick r:id="rId3"/>
                        </a:rPr>
                        <a:t>https://www.usenix.org/system/files/conference/fast17/fast17-ganesan.pdf</a:t>
                      </a: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[2] </a:t>
                      </a:r>
                      <a:r>
                        <a:rPr lang="en-US" dirty="0">
                          <a:hlinkClick r:id="rId4"/>
                        </a:rPr>
                        <a:t>https://www.usenix.org/system/files/conference/fast18/fast18-alagappan.pdf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8791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138548"/>
              </p:ext>
            </p:extLst>
          </p:nvPr>
        </p:nvGraphicFramePr>
        <p:xfrm>
          <a:off x="0" y="365761"/>
          <a:ext cx="12192000" cy="2468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PAXOS made live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Участники кластера обязаны следовать </a:t>
                      </a:r>
                      <a:r>
                        <a:rPr lang="en-US" sz="1800" dirty="0"/>
                        <a:t>PAXOS</a:t>
                      </a:r>
                      <a:r>
                        <a:rPr lang="ru-RU" sz="1800" dirty="0"/>
                        <a:t> даже при наличии изменённого</a:t>
                      </a:r>
                      <a:r>
                        <a:rPr lang="en-US" sz="1800" dirty="0"/>
                        <a:t>/</a:t>
                      </a:r>
                      <a:r>
                        <a:rPr lang="ru-RU" sz="1800" dirty="0"/>
                        <a:t>повреждённого содержимого дисков</a:t>
                      </a:r>
                      <a:r>
                        <a:rPr lang="en-US" sz="1800" dirty="0"/>
                        <a:t> </a:t>
                      </a:r>
                      <a:r>
                        <a:rPr lang="ru-RU" sz="1800" dirty="0"/>
                        <a:t>и памяти.</a:t>
                      </a: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123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710512"/>
                  </p:ext>
                </p:extLst>
              </p:nvPr>
            </p:nvGraphicFramePr>
            <p:xfrm>
              <a:off x="0" y="365761"/>
              <a:ext cx="12192000" cy="2468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800" dirty="0"/>
                            <a:t>Участники кластера обязаны следовать </a:t>
                          </a:r>
                          <a:r>
                            <a:rPr lang="en-US" sz="1800" dirty="0"/>
                            <a:t>PAXOS</a:t>
                          </a:r>
                          <a:r>
                            <a:rPr lang="ru-RU" sz="1800" dirty="0"/>
                            <a:t> даже при наличии изменённого</a:t>
                          </a:r>
                          <a:r>
                            <a:rPr lang="en-US" sz="1800" dirty="0"/>
                            <a:t>/</a:t>
                          </a:r>
                          <a:r>
                            <a:rPr lang="ru-RU" sz="1800" dirty="0"/>
                            <a:t>повреждённого содержимого дисков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 памяти.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Master leases: </a:t>
                          </a:r>
                          <a:r>
                            <a:rPr lang="ru-RU" sz="1800" dirty="0"/>
                            <a:t>Основная нагрузка на распределённые </a:t>
                          </a:r>
                          <a:r>
                            <a:rPr lang="en-US" sz="1800" dirty="0"/>
                            <a:t>key-value </a:t>
                          </a:r>
                          <a:r>
                            <a:rPr lang="ru-RU" sz="1800" dirty="0"/>
                            <a:t>хранилища – это обычно запросы на чтение. Их хочется обслуживать одним узлом, не договариваясь всем кластером «на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е чтение ответом будет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ru-RU" sz="1800" dirty="0"/>
                            <a:t>»</a:t>
                          </a:r>
                          <a:r>
                            <a:rPr lang="en-US" sz="18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710512"/>
                  </p:ext>
                </p:extLst>
              </p:nvPr>
            </p:nvGraphicFramePr>
            <p:xfrm>
              <a:off x="0" y="365761"/>
              <a:ext cx="12192000" cy="2468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116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54398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2468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800" dirty="0"/>
                            <a:t>Участники кластера обязаны следовать </a:t>
                          </a:r>
                          <a:r>
                            <a:rPr lang="en-US" sz="1800" dirty="0"/>
                            <a:t>PAXOS</a:t>
                          </a:r>
                          <a:r>
                            <a:rPr lang="ru-RU" sz="1800" dirty="0"/>
                            <a:t> даже при наличии изменённого</a:t>
                          </a:r>
                          <a:r>
                            <a:rPr lang="en-US" sz="1800" dirty="0"/>
                            <a:t>/</a:t>
                          </a:r>
                          <a:r>
                            <a:rPr lang="ru-RU" sz="1800" dirty="0"/>
                            <a:t>повреждённого содержимого дисков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 памяти.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Master leases: </a:t>
                          </a:r>
                          <a:r>
                            <a:rPr lang="ru-RU" sz="1800" dirty="0"/>
                            <a:t>Основная нагрузка на распределённые </a:t>
                          </a:r>
                          <a:r>
                            <a:rPr lang="en-US" sz="1800" dirty="0"/>
                            <a:t>key-value </a:t>
                          </a:r>
                          <a:r>
                            <a:rPr lang="ru-RU" sz="1800" dirty="0"/>
                            <a:t>хранилища – это обычно запросы на чтение. Их хочется обслуживать одним узлом, не договариваясь всем кластером «на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е чтение ответом будет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ru-RU" sz="1800" dirty="0"/>
                            <a:t>»</a:t>
                          </a:r>
                          <a:r>
                            <a:rPr lang="en-US" sz="18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800" dirty="0"/>
                            <a:t>Добавление</a:t>
                          </a:r>
                          <a:r>
                            <a:rPr lang="en-US" sz="1800" dirty="0"/>
                            <a:t>/</a:t>
                          </a:r>
                          <a:r>
                            <a:rPr lang="ru-RU" sz="1800" dirty="0"/>
                            <a:t>удаление узлов кластера.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2468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116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89245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2468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800" dirty="0"/>
                            <a:t>Участники кластера обязаны следовать </a:t>
                          </a:r>
                          <a:r>
                            <a:rPr lang="en-US" sz="1800" dirty="0"/>
                            <a:t>PAXOS</a:t>
                          </a:r>
                          <a:r>
                            <a:rPr lang="ru-RU" sz="1800" dirty="0"/>
                            <a:t> даже при наличии изменённого</a:t>
                          </a:r>
                          <a:r>
                            <a:rPr lang="en-US" sz="1800" dirty="0"/>
                            <a:t>/</a:t>
                          </a:r>
                          <a:r>
                            <a:rPr lang="ru-RU" sz="1800" dirty="0"/>
                            <a:t>повреждённого содержимого дисков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 памяти.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Master leases: </a:t>
                          </a:r>
                          <a:r>
                            <a:rPr lang="ru-RU" sz="1800" dirty="0"/>
                            <a:t>Основная нагрузка на распределённые </a:t>
                          </a:r>
                          <a:r>
                            <a:rPr lang="en-US" sz="1800" dirty="0"/>
                            <a:t>key-value </a:t>
                          </a:r>
                          <a:r>
                            <a:rPr lang="ru-RU" sz="1800" dirty="0"/>
                            <a:t>хранилища – это обычно запросы на чтение. Их хочется обслуживать одним узлом, не договариваясь всем кластером «на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dirty="0"/>
                            <a:t>-</a:t>
                          </a:r>
                          <a:r>
                            <a:rPr lang="ru-RU" sz="1800" dirty="0"/>
                            <a:t>е чтение ответом будет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ru-RU" sz="1800" dirty="0"/>
                            <a:t>»</a:t>
                          </a:r>
                          <a:r>
                            <a:rPr lang="en-US" sz="18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800" dirty="0"/>
                            <a:t>Добавление</a:t>
                          </a:r>
                          <a:r>
                            <a:rPr lang="en-US" sz="1800" dirty="0"/>
                            <a:t>/</a:t>
                          </a:r>
                          <a:r>
                            <a:rPr lang="ru-RU" sz="1800" dirty="0"/>
                            <a:t>удаление узлов кластера.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800" dirty="0"/>
                            <a:t>Снимки состояния системы: журнал изменений растёт неограниченно и весь его хранить нельзя. Периодически надо делать снимки состояния системы и отрезать начало журнала.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2468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116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25000" b="-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503182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1645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Список литературы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Distributed consensus revised.</a:t>
                      </a:r>
                      <a:br>
                        <a:rPr lang="en-US" sz="1800" dirty="0"/>
                      </a:br>
                      <a:r>
                        <a:rPr lang="en-US" sz="1800" dirty="0">
                          <a:hlinkClick r:id="rId3"/>
                        </a:rPr>
                        <a:t>https://www.cl.cam.ac.uk/techreports/UCAM-CL-TR-935.pdf</a:t>
                      </a: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PAXOS made live.</a:t>
                      </a:r>
                      <a:br>
                        <a:rPr lang="en-US" sz="1800" dirty="0"/>
                      </a:br>
                      <a:r>
                        <a:rPr lang="en-US" sz="1800" dirty="0">
                          <a:hlinkClick r:id="rId4"/>
                        </a:rPr>
                        <a:t>https://www.cs.utexas.edu/users/lorenzo/corsi/cs380d/papers/paper2-1.pdf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43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398055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Напоминание о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aseline="0" dirty="0"/>
                        <a:t>При открытии файла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 сообщает клиенту </a:t>
                      </a:r>
                      <a:r>
                        <a:rPr lang="en-US" sz="1800" baseline="0" dirty="0"/>
                        <a:t>“file layout”</a:t>
                      </a:r>
                      <a:r>
                        <a:rPr lang="ru-RU" sz="1800" baseline="0" dirty="0"/>
                        <a:t>, т.е. где находятся данные файла и по какому протоколу они доступны.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Вопрос</a:t>
                      </a:r>
                      <a:r>
                        <a:rPr lang="ru-RU" sz="1800" baseline="0" dirty="0"/>
                        <a:t>:</a:t>
                      </a:r>
                      <a:r>
                        <a:rPr lang="en-US" sz="1800" baseline="0" dirty="0"/>
                        <a:t> </a:t>
                      </a:r>
                      <a:r>
                        <a:rPr lang="ru-RU" sz="1800" baseline="0" dirty="0"/>
                        <a:t>проверка </a:t>
                      </a:r>
                      <a:r>
                        <a:rPr lang="en-US" sz="1800" baseline="0" dirty="0"/>
                        <a:t>layout lease </a:t>
                      </a:r>
                      <a:r>
                        <a:rPr lang="ru-RU" sz="1800" baseline="0" dirty="0"/>
                        <a:t>на стороне </a:t>
                      </a:r>
                      <a:r>
                        <a:rPr lang="en-US" sz="1800" baseline="0" dirty="0"/>
                        <a:t>storage-</a:t>
                      </a:r>
                      <a:r>
                        <a:rPr lang="ru-RU" sz="1800" baseline="0" dirty="0"/>
                        <a:t>серверов выглядит излишней сложностью. </a:t>
                      </a:r>
                      <a:r>
                        <a:rPr lang="en-US" sz="1800" baseline="0" dirty="0"/>
                        <a:t>NFS-</a:t>
                      </a:r>
                      <a:r>
                        <a:rPr lang="ru-RU" sz="1800" baseline="0" dirty="0"/>
                        <a:t>клиент по истечении </a:t>
                      </a:r>
                      <a:r>
                        <a:rPr lang="en-US" sz="1800" baseline="0" dirty="0"/>
                        <a:t>lease </a:t>
                      </a:r>
                      <a:r>
                        <a:rPr lang="ru-RU" sz="1800" baseline="0" dirty="0"/>
                        <a:t>мог бы сам прекращать делать </a:t>
                      </a:r>
                      <a:r>
                        <a:rPr lang="en-US" sz="1800" baseline="0" dirty="0"/>
                        <a:t>IO.</a:t>
                      </a:r>
                      <a:r>
                        <a:rPr lang="ru-RU" sz="1800" baseline="0" dirty="0"/>
                        <a:t> Верно?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ru-RU" sz="1800" b="1" baseline="0" dirty="0"/>
                        <a:t>См. также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client fencing.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4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495138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ru-RU" sz="2400" dirty="0"/>
                        <a:t>Напоминание о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 является </a:t>
                      </a:r>
                      <a:r>
                        <a:rPr lang="en-US" sz="1800" baseline="0" dirty="0"/>
                        <a:t>”single point of failure”.</a:t>
                      </a:r>
                      <a:endParaRPr lang="ru-RU" sz="1800" baseline="0" dirty="0"/>
                    </a:p>
                    <a:p>
                      <a:endParaRPr lang="ru-RU" sz="1800" baseline="0" dirty="0"/>
                    </a:p>
                    <a:p>
                      <a:r>
                        <a:rPr lang="ru-RU" sz="1800" b="1" baseline="0" dirty="0"/>
                        <a:t>Вопрос</a:t>
                      </a:r>
                      <a:r>
                        <a:rPr lang="ru-RU" sz="1800" baseline="0" dirty="0"/>
                        <a:t>: как реплицировать состояние </a:t>
                      </a:r>
                      <a:r>
                        <a:rPr lang="en-US" sz="1800" baseline="0" dirty="0"/>
                        <a:t>metadata-</a:t>
                      </a:r>
                      <a:r>
                        <a:rPr lang="ru-RU" sz="1800" baseline="0" dirty="0"/>
                        <a:t>сервера на несколько машин так, чтобы у всех участниках кластера было одно и то же состояние?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3C82F06-5ACC-B946-9651-8EEAC44E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2364"/>
            <a:ext cx="6594531" cy="5293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47A626-EF10-004C-A820-40E600812706}"/>
              </a:ext>
            </a:extLst>
          </p:cNvPr>
          <p:cNvSpPr txBox="1"/>
          <p:nvPr/>
        </p:nvSpPr>
        <p:spPr>
          <a:xfrm>
            <a:off x="4800600" y="1799720"/>
            <a:ext cx="903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b="1" dirty="0">
                <a:solidFill>
                  <a:srgbClr val="FF0000"/>
                </a:solidFill>
                <a:latin typeface="Marker Felt Wide" panose="02000400000000000000" pitchFamily="2" charset="77"/>
              </a:rPr>
              <a:t>X</a:t>
            </a:r>
            <a:endParaRPr lang="ru-RU" sz="5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539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11345</TotalTime>
  <Words>7923</Words>
  <Application>Microsoft Macintosh PowerPoint</Application>
  <PresentationFormat>Widescreen</PresentationFormat>
  <Paragraphs>1292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Consolas</vt:lpstr>
      <vt:lpstr>Marker Felt Wide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 Anisimov</dc:creator>
  <cp:lastModifiedBy>Dominique Lefevre</cp:lastModifiedBy>
  <cp:revision>248</cp:revision>
  <dcterms:created xsi:type="dcterms:W3CDTF">2016-09-20T13:25:15Z</dcterms:created>
  <dcterms:modified xsi:type="dcterms:W3CDTF">2021-12-08T07:10:44Z</dcterms:modified>
</cp:coreProperties>
</file>